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>
  <p:sldMasterIdLst>
    <p:sldMasterId id="2147483791" r:id="rId1"/>
  </p:sldMasterIdLst>
  <p:notesMasterIdLst>
    <p:notesMasterId r:id="rId22"/>
  </p:notesMasterIdLst>
  <p:handoutMasterIdLst>
    <p:handoutMasterId r:id="rId23"/>
  </p:handoutMasterIdLst>
  <p:sldIdLst>
    <p:sldId id="672" r:id="rId2"/>
    <p:sldId id="688" r:id="rId3"/>
    <p:sldId id="696" r:id="rId4"/>
    <p:sldId id="698" r:id="rId5"/>
    <p:sldId id="678" r:id="rId6"/>
    <p:sldId id="704" r:id="rId7"/>
    <p:sldId id="699" r:id="rId8"/>
    <p:sldId id="694" r:id="rId9"/>
    <p:sldId id="700" r:id="rId10"/>
    <p:sldId id="680" r:id="rId11"/>
    <p:sldId id="685" r:id="rId12"/>
    <p:sldId id="692" r:id="rId13"/>
    <p:sldId id="681" r:id="rId14"/>
    <p:sldId id="702" r:id="rId15"/>
    <p:sldId id="701" r:id="rId16"/>
    <p:sldId id="707" r:id="rId17"/>
    <p:sldId id="706" r:id="rId18"/>
    <p:sldId id="709" r:id="rId19"/>
    <p:sldId id="708" r:id="rId20"/>
    <p:sldId id="703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2CE"/>
    <a:srgbClr val="006A71"/>
    <a:srgbClr val="B5121B"/>
    <a:srgbClr val="FBB040"/>
    <a:srgbClr val="362C66"/>
    <a:srgbClr val="802C3C"/>
    <a:srgbClr val="314C6F"/>
    <a:srgbClr val="624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07" autoAdjust="0"/>
    <p:restoredTop sz="83022" autoAdjust="0"/>
  </p:normalViewPr>
  <p:slideViewPr>
    <p:cSldViewPr>
      <p:cViewPr>
        <p:scale>
          <a:sx n="78" d="100"/>
          <a:sy n="78" d="100"/>
        </p:scale>
        <p:origin x="-50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6" y="-96"/>
      </p:cViewPr>
      <p:guideLst>
        <p:guide orient="horz" pos="2929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6960224781353042E-2"/>
          <c:y val="7.0113871122845617E-2"/>
          <c:w val="0.82363202054558093"/>
          <c:h val="0.78794793999373935"/>
        </c:manualLayout>
      </c:layout>
      <c:lineChart>
        <c:grouping val="standar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Visits</c:v>
                </c:pt>
              </c:strCache>
            </c:strRef>
          </c:tx>
          <c:marker>
            <c:symbol val="none"/>
          </c:marker>
          <c:cat>
            <c:numRef>
              <c:f>Sheet1!$B$6:$B$41</c:f>
              <c:numCache>
                <c:formatCode>mmm\-yy</c:formatCode>
                <c:ptCount val="36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</c:numCache>
            </c:numRef>
          </c:cat>
          <c:val>
            <c:numRef>
              <c:f>Sheet1!$C$6:$C$41</c:f>
              <c:numCache>
                <c:formatCode>General</c:formatCode>
                <c:ptCount val="36"/>
                <c:pt idx="0">
                  <c:v>3601</c:v>
                </c:pt>
                <c:pt idx="1">
                  <c:v>2980</c:v>
                </c:pt>
                <c:pt idx="2">
                  <c:v>3682</c:v>
                </c:pt>
                <c:pt idx="3">
                  <c:v>3706</c:v>
                </c:pt>
                <c:pt idx="4">
                  <c:v>3885</c:v>
                </c:pt>
                <c:pt idx="5">
                  <c:v>3677</c:v>
                </c:pt>
                <c:pt idx="6">
                  <c:v>3925</c:v>
                </c:pt>
                <c:pt idx="7">
                  <c:v>3779</c:v>
                </c:pt>
                <c:pt idx="8">
                  <c:v>3876</c:v>
                </c:pt>
                <c:pt idx="9">
                  <c:v>3801</c:v>
                </c:pt>
                <c:pt idx="10">
                  <c:v>3676</c:v>
                </c:pt>
                <c:pt idx="11">
                  <c:v>3597</c:v>
                </c:pt>
                <c:pt idx="12">
                  <c:v>3679</c:v>
                </c:pt>
                <c:pt idx="13">
                  <c:v>3425</c:v>
                </c:pt>
                <c:pt idx="14">
                  <c:v>3976</c:v>
                </c:pt>
                <c:pt idx="15">
                  <c:v>3797</c:v>
                </c:pt>
                <c:pt idx="16">
                  <c:v>4005</c:v>
                </c:pt>
                <c:pt idx="17">
                  <c:v>3982</c:v>
                </c:pt>
                <c:pt idx="18">
                  <c:v>4119</c:v>
                </c:pt>
                <c:pt idx="19">
                  <c:v>3928</c:v>
                </c:pt>
                <c:pt idx="20">
                  <c:v>3851</c:v>
                </c:pt>
                <c:pt idx="21">
                  <c:v>3942</c:v>
                </c:pt>
                <c:pt idx="22">
                  <c:v>3622</c:v>
                </c:pt>
                <c:pt idx="23">
                  <c:v>3684</c:v>
                </c:pt>
                <c:pt idx="24">
                  <c:v>3888</c:v>
                </c:pt>
                <c:pt idx="25">
                  <c:v>3647</c:v>
                </c:pt>
                <c:pt idx="26">
                  <c:v>3809</c:v>
                </c:pt>
                <c:pt idx="27">
                  <c:v>3841</c:v>
                </c:pt>
                <c:pt idx="28">
                  <c:v>4019</c:v>
                </c:pt>
                <c:pt idx="29">
                  <c:v>3927</c:v>
                </c:pt>
                <c:pt idx="30">
                  <c:v>3913</c:v>
                </c:pt>
                <c:pt idx="31">
                  <c:v>3877</c:v>
                </c:pt>
                <c:pt idx="32">
                  <c:v>3782</c:v>
                </c:pt>
                <c:pt idx="33">
                  <c:v>3909</c:v>
                </c:pt>
                <c:pt idx="34">
                  <c:v>3663</c:v>
                </c:pt>
                <c:pt idx="35">
                  <c:v>3627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Sheet1!$D$5</c:f>
              <c:strCache>
                <c:ptCount val="1"/>
                <c:pt idx="0">
                  <c:v>Admits</c:v>
                </c:pt>
              </c:strCache>
            </c:strRef>
          </c:tx>
          <c:marker>
            <c:symbol val="none"/>
          </c:marker>
          <c:val>
            <c:numRef>
              <c:f>Sheet1!$D$6:$D$41</c:f>
              <c:numCache>
                <c:formatCode>General</c:formatCode>
                <c:ptCount val="36"/>
                <c:pt idx="0">
                  <c:v>844</c:v>
                </c:pt>
                <c:pt idx="1">
                  <c:v>631</c:v>
                </c:pt>
                <c:pt idx="2">
                  <c:v>781</c:v>
                </c:pt>
                <c:pt idx="3">
                  <c:v>761</c:v>
                </c:pt>
                <c:pt idx="4">
                  <c:v>758</c:v>
                </c:pt>
                <c:pt idx="5">
                  <c:v>770</c:v>
                </c:pt>
                <c:pt idx="6">
                  <c:v>822</c:v>
                </c:pt>
                <c:pt idx="7">
                  <c:v>802</c:v>
                </c:pt>
                <c:pt idx="8">
                  <c:v>738</c:v>
                </c:pt>
                <c:pt idx="9">
                  <c:v>774</c:v>
                </c:pt>
                <c:pt idx="10">
                  <c:v>773</c:v>
                </c:pt>
                <c:pt idx="11">
                  <c:v>781</c:v>
                </c:pt>
                <c:pt idx="12">
                  <c:v>761</c:v>
                </c:pt>
                <c:pt idx="13">
                  <c:v>687</c:v>
                </c:pt>
                <c:pt idx="14">
                  <c:v>795</c:v>
                </c:pt>
                <c:pt idx="15">
                  <c:v>776</c:v>
                </c:pt>
                <c:pt idx="16">
                  <c:v>765</c:v>
                </c:pt>
                <c:pt idx="17">
                  <c:v>785</c:v>
                </c:pt>
                <c:pt idx="18">
                  <c:v>754</c:v>
                </c:pt>
                <c:pt idx="19">
                  <c:v>823</c:v>
                </c:pt>
                <c:pt idx="20">
                  <c:v>771</c:v>
                </c:pt>
                <c:pt idx="21">
                  <c:v>806</c:v>
                </c:pt>
                <c:pt idx="22">
                  <c:v>717</c:v>
                </c:pt>
                <c:pt idx="23">
                  <c:v>783</c:v>
                </c:pt>
                <c:pt idx="24">
                  <c:v>863</c:v>
                </c:pt>
                <c:pt idx="25">
                  <c:v>756</c:v>
                </c:pt>
                <c:pt idx="26">
                  <c:v>813</c:v>
                </c:pt>
                <c:pt idx="27">
                  <c:v>817</c:v>
                </c:pt>
                <c:pt idx="28">
                  <c:v>893</c:v>
                </c:pt>
                <c:pt idx="29">
                  <c:v>822</c:v>
                </c:pt>
                <c:pt idx="30">
                  <c:v>783</c:v>
                </c:pt>
                <c:pt idx="31">
                  <c:v>772</c:v>
                </c:pt>
                <c:pt idx="32">
                  <c:v>822</c:v>
                </c:pt>
                <c:pt idx="33">
                  <c:v>800</c:v>
                </c:pt>
                <c:pt idx="34">
                  <c:v>778</c:v>
                </c:pt>
                <c:pt idx="35">
                  <c:v>755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769664"/>
        <c:axId val="196771200"/>
      </c:lineChart>
      <c:dateAx>
        <c:axId val="1967696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196771200"/>
        <c:crosses val="autoZero"/>
        <c:auto val="1"/>
        <c:lblOffset val="100"/>
        <c:baseTimeUnit val="months"/>
      </c:dateAx>
      <c:valAx>
        <c:axId val="196771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67696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'EDBoardertime (3)'!$A$5</c:f>
              <c:strCache>
                <c:ptCount val="1"/>
                <c:pt idx="0">
                  <c:v>Avg ED Boarder time (mins)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pPr>
              <a:solidFill>
                <a:schemeClr val="accent1"/>
              </a:solidFill>
            </c:spPr>
          </c:marker>
          <c:dLbls>
            <c:spPr>
              <a:noFill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mpd="sng"/>
            </c:spPr>
            <c:trendlineType val="linear"/>
            <c:dispRSqr val="0"/>
            <c:dispEq val="0"/>
          </c:trendline>
          <c:cat>
            <c:strRef>
              <c:f>'EDBoardertime (3)'!$E$4:$AN$4</c:f>
              <c:strCache>
                <c:ptCount val="36"/>
                <c:pt idx="0">
                  <c:v>Jan 2015</c:v>
                </c:pt>
                <c:pt idx="1">
                  <c:v>Feb 2015</c:v>
                </c:pt>
                <c:pt idx="2">
                  <c:v>Mar 2015</c:v>
                </c:pt>
                <c:pt idx="3">
                  <c:v>Apr 2015</c:v>
                </c:pt>
                <c:pt idx="4">
                  <c:v>May 2015</c:v>
                </c:pt>
                <c:pt idx="5">
                  <c:v>Jun 2015</c:v>
                </c:pt>
                <c:pt idx="6">
                  <c:v>July 2015</c:v>
                </c:pt>
                <c:pt idx="7">
                  <c:v>Aug2015</c:v>
                </c:pt>
                <c:pt idx="8">
                  <c:v>Sept 2015</c:v>
                </c:pt>
                <c:pt idx="9">
                  <c:v>Oct 2015</c:v>
                </c:pt>
                <c:pt idx="10">
                  <c:v>Nov 2015</c:v>
                </c:pt>
                <c:pt idx="11">
                  <c:v>Dec 2015</c:v>
                </c:pt>
                <c:pt idx="12">
                  <c:v>Jan 2016</c:v>
                </c:pt>
                <c:pt idx="13">
                  <c:v>Feb 2016</c:v>
                </c:pt>
                <c:pt idx="14">
                  <c:v>Mar 2016</c:v>
                </c:pt>
                <c:pt idx="15">
                  <c:v>Apr 2016</c:v>
                </c:pt>
                <c:pt idx="16">
                  <c:v>May 2016</c:v>
                </c:pt>
                <c:pt idx="17">
                  <c:v>June 2016</c:v>
                </c:pt>
                <c:pt idx="18">
                  <c:v>July 2016</c:v>
                </c:pt>
                <c:pt idx="19">
                  <c:v>Aug2016</c:v>
                </c:pt>
                <c:pt idx="20">
                  <c:v>Sept 2016</c:v>
                </c:pt>
                <c:pt idx="21">
                  <c:v>Oct 2016</c:v>
                </c:pt>
                <c:pt idx="22">
                  <c:v>Nov 2016</c:v>
                </c:pt>
                <c:pt idx="23">
                  <c:v>Dec 2016</c:v>
                </c:pt>
                <c:pt idx="24">
                  <c:v>Jan 2017</c:v>
                </c:pt>
                <c:pt idx="25">
                  <c:v>Feb 2017</c:v>
                </c:pt>
                <c:pt idx="26">
                  <c:v>Mar 2017</c:v>
                </c:pt>
                <c:pt idx="27">
                  <c:v>Apr 2017</c:v>
                </c:pt>
                <c:pt idx="28">
                  <c:v>May 2017</c:v>
                </c:pt>
                <c:pt idx="29">
                  <c:v>June 2017</c:v>
                </c:pt>
                <c:pt idx="30">
                  <c:v>July 2017</c:v>
                </c:pt>
                <c:pt idx="31">
                  <c:v>Aug2017</c:v>
                </c:pt>
                <c:pt idx="32">
                  <c:v>Sept 2017</c:v>
                </c:pt>
                <c:pt idx="33">
                  <c:v>Oct 2017</c:v>
                </c:pt>
                <c:pt idx="34">
                  <c:v>Nov 2017</c:v>
                </c:pt>
                <c:pt idx="35">
                  <c:v>Dec 2017</c:v>
                </c:pt>
              </c:strCache>
            </c:strRef>
          </c:cat>
          <c:val>
            <c:numRef>
              <c:f>'EDBoardertime (3)'!$E$5:$AN$5</c:f>
              <c:numCache>
                <c:formatCode>0_);[Red]\(0\)</c:formatCode>
                <c:ptCount val="36"/>
                <c:pt idx="0">
                  <c:v>235.25</c:v>
                </c:pt>
                <c:pt idx="1">
                  <c:v>200.88603567709475</c:v>
                </c:pt>
                <c:pt idx="2">
                  <c:v>154.25</c:v>
                </c:pt>
                <c:pt idx="3">
                  <c:v>202.8</c:v>
                </c:pt>
                <c:pt idx="4">
                  <c:v>210</c:v>
                </c:pt>
                <c:pt idx="5">
                  <c:v>206.26061899833246</c:v>
                </c:pt>
                <c:pt idx="6">
                  <c:v>188.1458690313379</c:v>
                </c:pt>
                <c:pt idx="7">
                  <c:v>141.93890274314214</c:v>
                </c:pt>
                <c:pt idx="8">
                  <c:v>186.33468834688347</c:v>
                </c:pt>
                <c:pt idx="9">
                  <c:v>223.01652515723271</c:v>
                </c:pt>
                <c:pt idx="10">
                  <c:v>197.83053040103493</c:v>
                </c:pt>
                <c:pt idx="11">
                  <c:v>199.37772087067862</c:v>
                </c:pt>
                <c:pt idx="12">
                  <c:v>187.6018396846255</c:v>
                </c:pt>
                <c:pt idx="13">
                  <c:v>185.97067039106145</c:v>
                </c:pt>
                <c:pt idx="14">
                  <c:v>174.46666666666667</c:v>
                </c:pt>
                <c:pt idx="15">
                  <c:v>213.72551546391753</c:v>
                </c:pt>
                <c:pt idx="16">
                  <c:v>162</c:v>
                </c:pt>
                <c:pt idx="17">
                  <c:v>160.82420382165606</c:v>
                </c:pt>
                <c:pt idx="18">
                  <c:v>163.4522546419098</c:v>
                </c:pt>
                <c:pt idx="19">
                  <c:v>159.66707168894288</c:v>
                </c:pt>
                <c:pt idx="20">
                  <c:v>157.47859922178989</c:v>
                </c:pt>
                <c:pt idx="21">
                  <c:v>221.99131513647643</c:v>
                </c:pt>
                <c:pt idx="22">
                  <c:v>158.75174337517433</c:v>
                </c:pt>
                <c:pt idx="23">
                  <c:v>143.29374201787994</c:v>
                </c:pt>
                <c:pt idx="24">
                  <c:v>219.94669756662805</c:v>
                </c:pt>
                <c:pt idx="25">
                  <c:v>184.13359788359787</c:v>
                </c:pt>
                <c:pt idx="26">
                  <c:v>145</c:v>
                </c:pt>
                <c:pt idx="27">
                  <c:v>145</c:v>
                </c:pt>
                <c:pt idx="28">
                  <c:v>153</c:v>
                </c:pt>
                <c:pt idx="29">
                  <c:v>125</c:v>
                </c:pt>
                <c:pt idx="30">
                  <c:v>130</c:v>
                </c:pt>
                <c:pt idx="31">
                  <c:v>106</c:v>
                </c:pt>
                <c:pt idx="32">
                  <c:v>151</c:v>
                </c:pt>
                <c:pt idx="33">
                  <c:v>147</c:v>
                </c:pt>
                <c:pt idx="34">
                  <c:v>120</c:v>
                </c:pt>
                <c:pt idx="35">
                  <c:v>120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'EDBoardertime (3)'!$A$7</c:f>
              <c:strCache>
                <c:ptCount val="1"/>
                <c:pt idx="0">
                  <c:v>FY16 Budget (264.4)</c:v>
                </c:pt>
              </c:strCache>
            </c:strRef>
          </c:tx>
          <c:marker>
            <c:symbol val="none"/>
          </c:marker>
          <c:cat>
            <c:strRef>
              <c:f>'EDBoardertime (3)'!$E$4:$AN$4</c:f>
              <c:strCache>
                <c:ptCount val="36"/>
                <c:pt idx="0">
                  <c:v>Jan 2015</c:v>
                </c:pt>
                <c:pt idx="1">
                  <c:v>Feb 2015</c:v>
                </c:pt>
                <c:pt idx="2">
                  <c:v>Mar 2015</c:v>
                </c:pt>
                <c:pt idx="3">
                  <c:v>Apr 2015</c:v>
                </c:pt>
                <c:pt idx="4">
                  <c:v>May 2015</c:v>
                </c:pt>
                <c:pt idx="5">
                  <c:v>Jun 2015</c:v>
                </c:pt>
                <c:pt idx="6">
                  <c:v>July 2015</c:v>
                </c:pt>
                <c:pt idx="7">
                  <c:v>Aug2015</c:v>
                </c:pt>
                <c:pt idx="8">
                  <c:v>Sept 2015</c:v>
                </c:pt>
                <c:pt idx="9">
                  <c:v>Oct 2015</c:v>
                </c:pt>
                <c:pt idx="10">
                  <c:v>Nov 2015</c:v>
                </c:pt>
                <c:pt idx="11">
                  <c:v>Dec 2015</c:v>
                </c:pt>
                <c:pt idx="12">
                  <c:v>Jan 2016</c:v>
                </c:pt>
                <c:pt idx="13">
                  <c:v>Feb 2016</c:v>
                </c:pt>
                <c:pt idx="14">
                  <c:v>Mar 2016</c:v>
                </c:pt>
                <c:pt idx="15">
                  <c:v>Apr 2016</c:v>
                </c:pt>
                <c:pt idx="16">
                  <c:v>May 2016</c:v>
                </c:pt>
                <c:pt idx="17">
                  <c:v>June 2016</c:v>
                </c:pt>
                <c:pt idx="18">
                  <c:v>July 2016</c:v>
                </c:pt>
                <c:pt idx="19">
                  <c:v>Aug2016</c:v>
                </c:pt>
                <c:pt idx="20">
                  <c:v>Sept 2016</c:v>
                </c:pt>
                <c:pt idx="21">
                  <c:v>Oct 2016</c:v>
                </c:pt>
                <c:pt idx="22">
                  <c:v>Nov 2016</c:v>
                </c:pt>
                <c:pt idx="23">
                  <c:v>Dec 2016</c:v>
                </c:pt>
                <c:pt idx="24">
                  <c:v>Jan 2017</c:v>
                </c:pt>
                <c:pt idx="25">
                  <c:v>Feb 2017</c:v>
                </c:pt>
                <c:pt idx="26">
                  <c:v>Mar 2017</c:v>
                </c:pt>
                <c:pt idx="27">
                  <c:v>Apr 2017</c:v>
                </c:pt>
                <c:pt idx="28">
                  <c:v>May 2017</c:v>
                </c:pt>
                <c:pt idx="29">
                  <c:v>June 2017</c:v>
                </c:pt>
                <c:pt idx="30">
                  <c:v>July 2017</c:v>
                </c:pt>
                <c:pt idx="31">
                  <c:v>Aug2017</c:v>
                </c:pt>
                <c:pt idx="32">
                  <c:v>Sept 2017</c:v>
                </c:pt>
                <c:pt idx="33">
                  <c:v>Oct 2017</c:v>
                </c:pt>
                <c:pt idx="34">
                  <c:v>Nov 2017</c:v>
                </c:pt>
                <c:pt idx="35">
                  <c:v>Dec 2017</c:v>
                </c:pt>
              </c:strCache>
            </c:strRef>
          </c:cat>
          <c:val>
            <c:numRef>
              <c:f>'EDBoardertime (3)'!$B$7:$Y$7</c:f>
            </c:numRef>
          </c:val>
          <c:smooth val="0"/>
        </c:ser>
        <c:ser>
          <c:idx val="1"/>
          <c:order val="2"/>
          <c:tx>
            <c:strRef>
              <c:f>'EDBoardertime (3)'!$A$8</c:f>
              <c:strCache>
                <c:ptCount val="1"/>
                <c:pt idx="0">
                  <c:v>Target (60 mins)</c:v>
                </c:pt>
              </c:strCache>
            </c:strRef>
          </c:tx>
          <c:marker>
            <c:symbol val="none"/>
          </c:marker>
          <c:cat>
            <c:strRef>
              <c:f>'EDBoardertime (3)'!$E$4:$AN$4</c:f>
              <c:strCache>
                <c:ptCount val="36"/>
                <c:pt idx="0">
                  <c:v>Jan 2015</c:v>
                </c:pt>
                <c:pt idx="1">
                  <c:v>Feb 2015</c:v>
                </c:pt>
                <c:pt idx="2">
                  <c:v>Mar 2015</c:v>
                </c:pt>
                <c:pt idx="3">
                  <c:v>Apr 2015</c:v>
                </c:pt>
                <c:pt idx="4">
                  <c:v>May 2015</c:v>
                </c:pt>
                <c:pt idx="5">
                  <c:v>Jun 2015</c:v>
                </c:pt>
                <c:pt idx="6">
                  <c:v>July 2015</c:v>
                </c:pt>
                <c:pt idx="7">
                  <c:v>Aug2015</c:v>
                </c:pt>
                <c:pt idx="8">
                  <c:v>Sept 2015</c:v>
                </c:pt>
                <c:pt idx="9">
                  <c:v>Oct 2015</c:v>
                </c:pt>
                <c:pt idx="10">
                  <c:v>Nov 2015</c:v>
                </c:pt>
                <c:pt idx="11">
                  <c:v>Dec 2015</c:v>
                </c:pt>
                <c:pt idx="12">
                  <c:v>Jan 2016</c:v>
                </c:pt>
                <c:pt idx="13">
                  <c:v>Feb 2016</c:v>
                </c:pt>
                <c:pt idx="14">
                  <c:v>Mar 2016</c:v>
                </c:pt>
                <c:pt idx="15">
                  <c:v>Apr 2016</c:v>
                </c:pt>
                <c:pt idx="16">
                  <c:v>May 2016</c:v>
                </c:pt>
                <c:pt idx="17">
                  <c:v>June 2016</c:v>
                </c:pt>
                <c:pt idx="18">
                  <c:v>July 2016</c:v>
                </c:pt>
                <c:pt idx="19">
                  <c:v>Aug2016</c:v>
                </c:pt>
                <c:pt idx="20">
                  <c:v>Sept 2016</c:v>
                </c:pt>
                <c:pt idx="21">
                  <c:v>Oct 2016</c:v>
                </c:pt>
                <c:pt idx="22">
                  <c:v>Nov 2016</c:v>
                </c:pt>
                <c:pt idx="23">
                  <c:v>Dec 2016</c:v>
                </c:pt>
                <c:pt idx="24">
                  <c:v>Jan 2017</c:v>
                </c:pt>
                <c:pt idx="25">
                  <c:v>Feb 2017</c:v>
                </c:pt>
                <c:pt idx="26">
                  <c:v>Mar 2017</c:v>
                </c:pt>
                <c:pt idx="27">
                  <c:v>Apr 2017</c:v>
                </c:pt>
                <c:pt idx="28">
                  <c:v>May 2017</c:v>
                </c:pt>
                <c:pt idx="29">
                  <c:v>June 2017</c:v>
                </c:pt>
                <c:pt idx="30">
                  <c:v>July 2017</c:v>
                </c:pt>
                <c:pt idx="31">
                  <c:v>Aug2017</c:v>
                </c:pt>
                <c:pt idx="32">
                  <c:v>Sept 2017</c:v>
                </c:pt>
                <c:pt idx="33">
                  <c:v>Oct 2017</c:v>
                </c:pt>
                <c:pt idx="34">
                  <c:v>Nov 2017</c:v>
                </c:pt>
                <c:pt idx="35">
                  <c:v>Dec 2017</c:v>
                </c:pt>
              </c:strCache>
            </c:strRef>
          </c:cat>
          <c:val>
            <c:numRef>
              <c:f>'EDBoardertime (3)'!$B$8:$AD$8</c:f>
            </c:numRef>
          </c:val>
          <c:smooth val="0"/>
        </c:ser>
        <c:ser>
          <c:idx val="3"/>
          <c:order val="3"/>
          <c:tx>
            <c:strRef>
              <c:f>'EDBoardertime (3)'!$A$6</c:f>
              <c:strCache>
                <c:ptCount val="1"/>
                <c:pt idx="0">
                  <c:v>FY16 ytd MODE (307)</c:v>
                </c:pt>
              </c:strCache>
            </c:strRef>
          </c:tx>
          <c:marker>
            <c:symbol val="none"/>
          </c:marker>
          <c:cat>
            <c:strRef>
              <c:f>'EDBoardertime (3)'!$E$4:$AN$4</c:f>
              <c:strCache>
                <c:ptCount val="36"/>
                <c:pt idx="0">
                  <c:v>Jan 2015</c:v>
                </c:pt>
                <c:pt idx="1">
                  <c:v>Feb 2015</c:v>
                </c:pt>
                <c:pt idx="2">
                  <c:v>Mar 2015</c:v>
                </c:pt>
                <c:pt idx="3">
                  <c:v>Apr 2015</c:v>
                </c:pt>
                <c:pt idx="4">
                  <c:v>May 2015</c:v>
                </c:pt>
                <c:pt idx="5">
                  <c:v>Jun 2015</c:v>
                </c:pt>
                <c:pt idx="6">
                  <c:v>July 2015</c:v>
                </c:pt>
                <c:pt idx="7">
                  <c:v>Aug2015</c:v>
                </c:pt>
                <c:pt idx="8">
                  <c:v>Sept 2015</c:v>
                </c:pt>
                <c:pt idx="9">
                  <c:v>Oct 2015</c:v>
                </c:pt>
                <c:pt idx="10">
                  <c:v>Nov 2015</c:v>
                </c:pt>
                <c:pt idx="11">
                  <c:v>Dec 2015</c:v>
                </c:pt>
                <c:pt idx="12">
                  <c:v>Jan 2016</c:v>
                </c:pt>
                <c:pt idx="13">
                  <c:v>Feb 2016</c:v>
                </c:pt>
                <c:pt idx="14">
                  <c:v>Mar 2016</c:v>
                </c:pt>
                <c:pt idx="15">
                  <c:v>Apr 2016</c:v>
                </c:pt>
                <c:pt idx="16">
                  <c:v>May 2016</c:v>
                </c:pt>
                <c:pt idx="17">
                  <c:v>June 2016</c:v>
                </c:pt>
                <c:pt idx="18">
                  <c:v>July 2016</c:v>
                </c:pt>
                <c:pt idx="19">
                  <c:v>Aug2016</c:v>
                </c:pt>
                <c:pt idx="20">
                  <c:v>Sept 2016</c:v>
                </c:pt>
                <c:pt idx="21">
                  <c:v>Oct 2016</c:v>
                </c:pt>
                <c:pt idx="22">
                  <c:v>Nov 2016</c:v>
                </c:pt>
                <c:pt idx="23">
                  <c:v>Dec 2016</c:v>
                </c:pt>
                <c:pt idx="24">
                  <c:v>Jan 2017</c:v>
                </c:pt>
                <c:pt idx="25">
                  <c:v>Feb 2017</c:v>
                </c:pt>
                <c:pt idx="26">
                  <c:v>Mar 2017</c:v>
                </c:pt>
                <c:pt idx="27">
                  <c:v>Apr 2017</c:v>
                </c:pt>
                <c:pt idx="28">
                  <c:v>May 2017</c:v>
                </c:pt>
                <c:pt idx="29">
                  <c:v>June 2017</c:v>
                </c:pt>
                <c:pt idx="30">
                  <c:v>July 2017</c:v>
                </c:pt>
                <c:pt idx="31">
                  <c:v>Aug2017</c:v>
                </c:pt>
                <c:pt idx="32">
                  <c:v>Sept 2017</c:v>
                </c:pt>
                <c:pt idx="33">
                  <c:v>Oct 2017</c:v>
                </c:pt>
                <c:pt idx="34">
                  <c:v>Nov 2017</c:v>
                </c:pt>
                <c:pt idx="35">
                  <c:v>Dec 2017</c:v>
                </c:pt>
              </c:strCache>
            </c:strRef>
          </c:cat>
          <c:val>
            <c:numRef>
              <c:f>'EDBoardertime (3)'!$B$6:$Y$6</c:f>
            </c:numRef>
          </c:val>
          <c:smooth val="0"/>
        </c:ser>
        <c:ser>
          <c:idx val="4"/>
          <c:order val="4"/>
          <c:tx>
            <c:strRef>
              <c:f>INPatientADC!$A$5</c:f>
              <c:strCache>
                <c:ptCount val="1"/>
                <c:pt idx="0">
                  <c:v>Inpatient ADC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pPr>
              <a:noFill/>
            </c:spPr>
          </c:marker>
          <c:trendline>
            <c:spPr>
              <a:ln w="28575">
                <a:solidFill>
                  <a:schemeClr val="tx1"/>
                </a:solidFill>
              </a:ln>
            </c:spPr>
            <c:trendlineType val="linear"/>
            <c:dispRSqr val="0"/>
            <c:dispEq val="0"/>
          </c:trendline>
          <c:cat>
            <c:strRef>
              <c:f>'EDBoardertime (3)'!$E$4:$AN$4</c:f>
              <c:strCache>
                <c:ptCount val="36"/>
                <c:pt idx="0">
                  <c:v>Jan 2015</c:v>
                </c:pt>
                <c:pt idx="1">
                  <c:v>Feb 2015</c:v>
                </c:pt>
                <c:pt idx="2">
                  <c:v>Mar 2015</c:v>
                </c:pt>
                <c:pt idx="3">
                  <c:v>Apr 2015</c:v>
                </c:pt>
                <c:pt idx="4">
                  <c:v>May 2015</c:v>
                </c:pt>
                <c:pt idx="5">
                  <c:v>Jun 2015</c:v>
                </c:pt>
                <c:pt idx="6">
                  <c:v>July 2015</c:v>
                </c:pt>
                <c:pt idx="7">
                  <c:v>Aug2015</c:v>
                </c:pt>
                <c:pt idx="8">
                  <c:v>Sept 2015</c:v>
                </c:pt>
                <c:pt idx="9">
                  <c:v>Oct 2015</c:v>
                </c:pt>
                <c:pt idx="10">
                  <c:v>Nov 2015</c:v>
                </c:pt>
                <c:pt idx="11">
                  <c:v>Dec 2015</c:v>
                </c:pt>
                <c:pt idx="12">
                  <c:v>Jan 2016</c:v>
                </c:pt>
                <c:pt idx="13">
                  <c:v>Feb 2016</c:v>
                </c:pt>
                <c:pt idx="14">
                  <c:v>Mar 2016</c:v>
                </c:pt>
                <c:pt idx="15">
                  <c:v>Apr 2016</c:v>
                </c:pt>
                <c:pt idx="16">
                  <c:v>May 2016</c:v>
                </c:pt>
                <c:pt idx="17">
                  <c:v>June 2016</c:v>
                </c:pt>
                <c:pt idx="18">
                  <c:v>July 2016</c:v>
                </c:pt>
                <c:pt idx="19">
                  <c:v>Aug2016</c:v>
                </c:pt>
                <c:pt idx="20">
                  <c:v>Sept 2016</c:v>
                </c:pt>
                <c:pt idx="21">
                  <c:v>Oct 2016</c:v>
                </c:pt>
                <c:pt idx="22">
                  <c:v>Nov 2016</c:v>
                </c:pt>
                <c:pt idx="23">
                  <c:v>Dec 2016</c:v>
                </c:pt>
                <c:pt idx="24">
                  <c:v>Jan 2017</c:v>
                </c:pt>
                <c:pt idx="25">
                  <c:v>Feb 2017</c:v>
                </c:pt>
                <c:pt idx="26">
                  <c:v>Mar 2017</c:v>
                </c:pt>
                <c:pt idx="27">
                  <c:v>Apr 2017</c:v>
                </c:pt>
                <c:pt idx="28">
                  <c:v>May 2017</c:v>
                </c:pt>
                <c:pt idx="29">
                  <c:v>June 2017</c:v>
                </c:pt>
                <c:pt idx="30">
                  <c:v>July 2017</c:v>
                </c:pt>
                <c:pt idx="31">
                  <c:v>Aug2017</c:v>
                </c:pt>
                <c:pt idx="32">
                  <c:v>Sept 2017</c:v>
                </c:pt>
                <c:pt idx="33">
                  <c:v>Oct 2017</c:v>
                </c:pt>
                <c:pt idx="34">
                  <c:v>Nov 2017</c:v>
                </c:pt>
                <c:pt idx="35">
                  <c:v>Dec 2017</c:v>
                </c:pt>
              </c:strCache>
            </c:strRef>
          </c:cat>
          <c:val>
            <c:numRef>
              <c:f>INPatientADC!$E$5:$AN$5</c:f>
              <c:numCache>
                <c:formatCode>0</c:formatCode>
                <c:ptCount val="36"/>
                <c:pt idx="0">
                  <c:v>271.2</c:v>
                </c:pt>
                <c:pt idx="1">
                  <c:v>260</c:v>
                </c:pt>
                <c:pt idx="2">
                  <c:v>260.25806451612902</c:v>
                </c:pt>
                <c:pt idx="3">
                  <c:v>273.46666666666664</c:v>
                </c:pt>
                <c:pt idx="4">
                  <c:v>281.70967741935488</c:v>
                </c:pt>
                <c:pt idx="5">
                  <c:v>291.66666666666669</c:v>
                </c:pt>
                <c:pt idx="6">
                  <c:v>282.70967741935482</c:v>
                </c:pt>
                <c:pt idx="7">
                  <c:v>254.29032258064515</c:v>
                </c:pt>
                <c:pt idx="8">
                  <c:v>268.89999999999998</c:v>
                </c:pt>
                <c:pt idx="9">
                  <c:v>279.80645161290323</c:v>
                </c:pt>
                <c:pt idx="10">
                  <c:v>277</c:v>
                </c:pt>
                <c:pt idx="11">
                  <c:v>267</c:v>
                </c:pt>
                <c:pt idx="12">
                  <c:v>289.32258064516128</c:v>
                </c:pt>
                <c:pt idx="13">
                  <c:v>287.75862068965517</c:v>
                </c:pt>
                <c:pt idx="14">
                  <c:v>295</c:v>
                </c:pt>
                <c:pt idx="15">
                  <c:v>307.73333333333335</c:v>
                </c:pt>
                <c:pt idx="16">
                  <c:v>284.16129032258061</c:v>
                </c:pt>
                <c:pt idx="17">
                  <c:v>286.69999999999993</c:v>
                </c:pt>
                <c:pt idx="18">
                  <c:v>292.67741935483866</c:v>
                </c:pt>
                <c:pt idx="19">
                  <c:v>285.96774193548384</c:v>
                </c:pt>
                <c:pt idx="20">
                  <c:v>290.66666666666669</c:v>
                </c:pt>
                <c:pt idx="21">
                  <c:v>304.51612903225805</c:v>
                </c:pt>
                <c:pt idx="22">
                  <c:v>296.23333333333335</c:v>
                </c:pt>
                <c:pt idx="23">
                  <c:v>298</c:v>
                </c:pt>
                <c:pt idx="24">
                  <c:v>302.9677419354839</c:v>
                </c:pt>
                <c:pt idx="25">
                  <c:v>300.57142857142861</c:v>
                </c:pt>
                <c:pt idx="26" formatCode="0;[Red]0">
                  <c:v>305.32258064516134</c:v>
                </c:pt>
                <c:pt idx="27" formatCode="0;[Red]0">
                  <c:v>279.33333333333326</c:v>
                </c:pt>
                <c:pt idx="28" formatCode="0;[Red]0">
                  <c:v>281.83870967741933</c:v>
                </c:pt>
                <c:pt idx="29" formatCode="0;[Red]0">
                  <c:v>282.5</c:v>
                </c:pt>
                <c:pt idx="30" formatCode="0;[Red]0">
                  <c:v>275.32258064516128</c:v>
                </c:pt>
                <c:pt idx="31" formatCode="0;[Red]0">
                  <c:v>272.41935483870969</c:v>
                </c:pt>
                <c:pt idx="32" formatCode="0;[Red]0">
                  <c:v>292.63333333333333</c:v>
                </c:pt>
                <c:pt idx="33" formatCode="0;[Red]0">
                  <c:v>291.38709677419354</c:v>
                </c:pt>
                <c:pt idx="34" formatCode="0;[Red]0">
                  <c:v>284.36666666666667</c:v>
                </c:pt>
                <c:pt idx="35" formatCode="0;[Red]0">
                  <c:v>275.48387096774195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089216"/>
        <c:axId val="330351360"/>
      </c:lineChart>
      <c:catAx>
        <c:axId val="3300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30351360"/>
        <c:crosses val="autoZero"/>
        <c:auto val="1"/>
        <c:lblAlgn val="ctr"/>
        <c:lblOffset val="100"/>
        <c:tickLblSkip val="1"/>
        <c:noMultiLvlLbl val="0"/>
      </c:catAx>
      <c:valAx>
        <c:axId val="330351360"/>
        <c:scaling>
          <c:orientation val="minMax"/>
        </c:scaling>
        <c:delete val="0"/>
        <c:axPos val="l"/>
        <c:majorGridlines/>
        <c:numFmt formatCode="0_);[Red]\(0\)" sourceLinked="1"/>
        <c:majorTickMark val="none"/>
        <c:minorTickMark val="none"/>
        <c:tickLblPos val="nextTo"/>
        <c:spPr>
          <a:ln w="9525">
            <a:noFill/>
          </a:ln>
        </c:spPr>
        <c:crossAx val="3300892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Sheet1!$A$44</c:f>
              <c:strCache>
                <c:ptCount val="1"/>
                <c:pt idx="0">
                  <c:v>LWBS Average/Month</c:v>
                </c:pt>
              </c:strCache>
            </c:strRef>
          </c:tx>
          <c:invertIfNegative val="0"/>
          <c:cat>
            <c:numRef>
              <c:f>Sheet1!$A$45:$A$47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Sheet1!$B$45:$B$47</c:f>
              <c:numCache>
                <c:formatCode>0.00</c:formatCode>
                <c:ptCount val="3"/>
                <c:pt idx="0">
                  <c:v>80.333333333333329</c:v>
                </c:pt>
                <c:pt idx="1">
                  <c:v>86.833333333333329</c:v>
                </c:pt>
                <c:pt idx="2">
                  <c:v>63.083333333333336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2071296"/>
        <c:axId val="332072832"/>
      </c:barChart>
      <c:catAx>
        <c:axId val="33207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2072832"/>
        <c:crosses val="autoZero"/>
        <c:auto val="1"/>
        <c:lblAlgn val="ctr"/>
        <c:lblOffset val="100"/>
        <c:noMultiLvlLbl val="0"/>
      </c:catAx>
      <c:valAx>
        <c:axId val="332072832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3320712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F087B6-F4DF-44BE-9311-A956E5F1C0F7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F7D3AEA-7644-4CBD-B371-DEC05225BDEC}">
      <dgm:prSet phldrT="[Text]" custT="1"/>
      <dgm:spPr/>
      <dgm:t>
        <a:bodyPr/>
        <a:lstStyle/>
        <a:p>
          <a:r>
            <a:rPr lang="en-US" sz="1600" dirty="0" smtClean="0"/>
            <a:t>Patient</a:t>
          </a:r>
          <a:endParaRPr lang="en-US" sz="1600" dirty="0"/>
        </a:p>
      </dgm:t>
    </dgm:pt>
    <dgm:pt modelId="{322E4E2C-1EC8-483F-BFD2-D2734FFD2677}" type="parTrans" cxnId="{0F954555-5F87-4226-91B6-86369716FA45}">
      <dgm:prSet/>
      <dgm:spPr/>
      <dgm:t>
        <a:bodyPr/>
        <a:lstStyle/>
        <a:p>
          <a:endParaRPr lang="en-US"/>
        </a:p>
      </dgm:t>
    </dgm:pt>
    <dgm:pt modelId="{5CFDFDBF-3015-4BE9-BA01-2CD96D7DA064}" type="sibTrans" cxnId="{0F954555-5F87-4226-91B6-86369716FA45}">
      <dgm:prSet/>
      <dgm:spPr/>
      <dgm:t>
        <a:bodyPr/>
        <a:lstStyle/>
        <a:p>
          <a:endParaRPr lang="en-US"/>
        </a:p>
      </dgm:t>
    </dgm:pt>
    <dgm:pt modelId="{47CDBD5E-7A9B-409F-A2AB-E657D9340085}">
      <dgm:prSet phldrT="[Text]" custT="1"/>
      <dgm:spPr/>
      <dgm:t>
        <a:bodyPr/>
        <a:lstStyle/>
        <a:p>
          <a:r>
            <a:rPr lang="en-US" sz="1600" dirty="0" smtClean="0"/>
            <a:t>Hospitality</a:t>
          </a:r>
          <a:endParaRPr lang="en-US" sz="1600" dirty="0"/>
        </a:p>
      </dgm:t>
    </dgm:pt>
    <dgm:pt modelId="{6971E438-B8CF-4BB2-AD54-F432FC41327D}" type="parTrans" cxnId="{BA70E4BC-DC27-410B-BEB0-247FF1458C77}">
      <dgm:prSet/>
      <dgm:spPr/>
      <dgm:t>
        <a:bodyPr/>
        <a:lstStyle/>
        <a:p>
          <a:endParaRPr lang="en-US"/>
        </a:p>
      </dgm:t>
    </dgm:pt>
    <dgm:pt modelId="{05A7C9E1-CFBB-4534-A78F-F390021B356A}" type="sibTrans" cxnId="{BA70E4BC-DC27-410B-BEB0-247FF1458C77}">
      <dgm:prSet/>
      <dgm:spPr/>
      <dgm:t>
        <a:bodyPr/>
        <a:lstStyle/>
        <a:p>
          <a:endParaRPr lang="en-US"/>
        </a:p>
      </dgm:t>
    </dgm:pt>
    <dgm:pt modelId="{047FD1D0-D8BE-4BC9-B962-C91ED6FF6B60}">
      <dgm:prSet phldrT="[Text]" custT="1"/>
      <dgm:spPr/>
      <dgm:t>
        <a:bodyPr/>
        <a:lstStyle/>
        <a:p>
          <a:r>
            <a:rPr lang="en-US" sz="1600" dirty="0" err="1" smtClean="0"/>
            <a:t>EasCare</a:t>
          </a:r>
          <a:endParaRPr lang="en-US" sz="1600" dirty="0"/>
        </a:p>
      </dgm:t>
    </dgm:pt>
    <dgm:pt modelId="{BD42BC71-D5D1-409F-B3EA-F378810F6EB4}" type="parTrans" cxnId="{59ECDF5E-404C-43FD-A6CF-4B46EDD4B5DF}">
      <dgm:prSet/>
      <dgm:spPr/>
      <dgm:t>
        <a:bodyPr/>
        <a:lstStyle/>
        <a:p>
          <a:endParaRPr lang="en-US"/>
        </a:p>
      </dgm:t>
    </dgm:pt>
    <dgm:pt modelId="{0E77B180-4089-40E7-B8D8-FF6E1053BDB8}" type="sibTrans" cxnId="{59ECDF5E-404C-43FD-A6CF-4B46EDD4B5DF}">
      <dgm:prSet/>
      <dgm:spPr/>
      <dgm:t>
        <a:bodyPr/>
        <a:lstStyle/>
        <a:p>
          <a:endParaRPr lang="en-US"/>
        </a:p>
      </dgm:t>
    </dgm:pt>
    <dgm:pt modelId="{E79E9F4F-7B14-4457-922F-5D8E6F124289}">
      <dgm:prSet phldrT="[Text]" custT="1"/>
      <dgm:spPr/>
      <dgm:t>
        <a:bodyPr/>
        <a:lstStyle/>
        <a:p>
          <a:r>
            <a:rPr lang="en-US" sz="1600" dirty="0" smtClean="0"/>
            <a:t>Case Management</a:t>
          </a:r>
          <a:endParaRPr lang="en-US" sz="1600" dirty="0"/>
        </a:p>
      </dgm:t>
    </dgm:pt>
    <dgm:pt modelId="{28EE3691-DDB4-45CB-8ED7-EF4865221553}" type="parTrans" cxnId="{2BC8B917-2A11-4E3D-A621-E619FBA9CFD6}">
      <dgm:prSet/>
      <dgm:spPr/>
      <dgm:t>
        <a:bodyPr/>
        <a:lstStyle/>
        <a:p>
          <a:endParaRPr lang="en-US"/>
        </a:p>
      </dgm:t>
    </dgm:pt>
    <dgm:pt modelId="{1FD2DFF6-40A6-4370-A11B-39C5326EE737}" type="sibTrans" cxnId="{2BC8B917-2A11-4E3D-A621-E619FBA9CFD6}">
      <dgm:prSet/>
      <dgm:spPr/>
      <dgm:t>
        <a:bodyPr/>
        <a:lstStyle/>
        <a:p>
          <a:endParaRPr lang="en-US"/>
        </a:p>
      </dgm:t>
    </dgm:pt>
    <dgm:pt modelId="{1BDE4B48-4087-4E2D-80BD-09739AB4D10E}">
      <dgm:prSet phldrT="[Text]" custT="1"/>
      <dgm:spPr/>
      <dgm:t>
        <a:bodyPr/>
        <a:lstStyle/>
        <a:p>
          <a:r>
            <a:rPr lang="en-US" sz="1600" dirty="0" smtClean="0"/>
            <a:t>Nursing Supervisor</a:t>
          </a:r>
          <a:endParaRPr lang="en-US" sz="1600" dirty="0"/>
        </a:p>
      </dgm:t>
    </dgm:pt>
    <dgm:pt modelId="{81C6E8B0-6C0B-41A7-8ABE-53445E5C0FF6}" type="parTrans" cxnId="{769F37B3-5B7A-4FAB-8552-624C3AEC916C}">
      <dgm:prSet/>
      <dgm:spPr/>
      <dgm:t>
        <a:bodyPr/>
        <a:lstStyle/>
        <a:p>
          <a:endParaRPr lang="en-US"/>
        </a:p>
      </dgm:t>
    </dgm:pt>
    <dgm:pt modelId="{CD5718FA-3ACD-4CEA-85EA-165DBF1DF67D}" type="sibTrans" cxnId="{769F37B3-5B7A-4FAB-8552-624C3AEC916C}">
      <dgm:prSet/>
      <dgm:spPr/>
      <dgm:t>
        <a:bodyPr/>
        <a:lstStyle/>
        <a:p>
          <a:endParaRPr lang="en-US"/>
        </a:p>
      </dgm:t>
    </dgm:pt>
    <dgm:pt modelId="{7D1495D5-827A-4A0E-AA01-D33A8E031E27}">
      <dgm:prSet phldrT="[Text]" custT="1"/>
      <dgm:spPr/>
      <dgm:t>
        <a:bodyPr/>
        <a:lstStyle/>
        <a:p>
          <a:r>
            <a:rPr lang="en-US" sz="1600" dirty="0" smtClean="0"/>
            <a:t>Admitting</a:t>
          </a:r>
          <a:endParaRPr lang="en-US" sz="1600" dirty="0"/>
        </a:p>
      </dgm:t>
    </dgm:pt>
    <dgm:pt modelId="{4DF43815-B2EE-45A6-8FBC-488415561D1E}" type="parTrans" cxnId="{64A15CEC-BB37-4F33-AED9-824DFE725777}">
      <dgm:prSet/>
      <dgm:spPr/>
      <dgm:t>
        <a:bodyPr/>
        <a:lstStyle/>
        <a:p>
          <a:endParaRPr lang="en-US"/>
        </a:p>
      </dgm:t>
    </dgm:pt>
    <dgm:pt modelId="{53B78B5A-3F94-4CAF-912F-64A2D3FF4F9B}" type="sibTrans" cxnId="{64A15CEC-BB37-4F33-AED9-824DFE725777}">
      <dgm:prSet/>
      <dgm:spPr/>
      <dgm:t>
        <a:bodyPr/>
        <a:lstStyle/>
        <a:p>
          <a:endParaRPr lang="en-US"/>
        </a:p>
      </dgm:t>
    </dgm:pt>
    <dgm:pt modelId="{9D36895F-03AD-49F8-8DF1-A1A1E6106750}">
      <dgm:prSet phldrT="[Text]" custT="1"/>
      <dgm:spPr/>
      <dgm:t>
        <a:bodyPr/>
        <a:lstStyle/>
        <a:p>
          <a:r>
            <a:rPr lang="en-US" sz="1600" dirty="0" smtClean="0"/>
            <a:t>Triage RN</a:t>
          </a:r>
          <a:endParaRPr lang="en-US" sz="1600" dirty="0"/>
        </a:p>
      </dgm:t>
    </dgm:pt>
    <dgm:pt modelId="{3B5E9894-75E8-4665-BF42-4A4E29C99A57}" type="parTrans" cxnId="{9EF11742-A6E8-4798-AC62-F2690176096D}">
      <dgm:prSet/>
      <dgm:spPr/>
      <dgm:t>
        <a:bodyPr/>
        <a:lstStyle/>
        <a:p>
          <a:endParaRPr lang="en-US"/>
        </a:p>
      </dgm:t>
    </dgm:pt>
    <dgm:pt modelId="{4E5BD72A-F452-439C-B0F1-AB6A0CC263BE}" type="sibTrans" cxnId="{9EF11742-A6E8-4798-AC62-F2690176096D}">
      <dgm:prSet/>
      <dgm:spPr/>
      <dgm:t>
        <a:bodyPr/>
        <a:lstStyle/>
        <a:p>
          <a:endParaRPr lang="en-US"/>
        </a:p>
      </dgm:t>
    </dgm:pt>
    <dgm:pt modelId="{394352E3-5D9D-4927-B164-39B8F02F1CE9}">
      <dgm:prSet phldrT="[Text]" custT="1"/>
      <dgm:spPr/>
      <dgm:t>
        <a:bodyPr/>
        <a:lstStyle/>
        <a:p>
          <a:r>
            <a:rPr lang="en-US" sz="1600" dirty="0" smtClean="0"/>
            <a:t>Central Staffing</a:t>
          </a:r>
          <a:endParaRPr lang="en-US" sz="1600" dirty="0"/>
        </a:p>
      </dgm:t>
    </dgm:pt>
    <dgm:pt modelId="{A25461AC-D42B-444B-AB5A-A148AA9A171E}" type="parTrans" cxnId="{F77AC34C-59CB-4787-B362-D0EA523115A7}">
      <dgm:prSet/>
      <dgm:spPr/>
      <dgm:t>
        <a:bodyPr/>
        <a:lstStyle/>
        <a:p>
          <a:endParaRPr lang="en-US"/>
        </a:p>
      </dgm:t>
    </dgm:pt>
    <dgm:pt modelId="{277E20FA-2613-4C50-8CFE-CC0F3286FC62}" type="sibTrans" cxnId="{F77AC34C-59CB-4787-B362-D0EA523115A7}">
      <dgm:prSet/>
      <dgm:spPr/>
      <dgm:t>
        <a:bodyPr/>
        <a:lstStyle/>
        <a:p>
          <a:endParaRPr lang="en-US"/>
        </a:p>
      </dgm:t>
    </dgm:pt>
    <dgm:pt modelId="{1096F4BE-7B0A-4AE3-B1EF-9BEF5A51995C}" type="pres">
      <dgm:prSet presAssocID="{F9F087B6-F4DF-44BE-9311-A956E5F1C0F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3C99D2-42E1-41A5-AB19-3306A9E9ED04}" type="pres">
      <dgm:prSet presAssocID="{7F7D3AEA-7644-4CBD-B371-DEC05225BDEC}" presName="centerShape" presStyleLbl="node0" presStyleIdx="0" presStyleCnt="1" custScaleX="143434" custScaleY="155647" custLinFactNeighborX="-825" custLinFactNeighborY="3094"/>
      <dgm:spPr/>
      <dgm:t>
        <a:bodyPr/>
        <a:lstStyle/>
        <a:p>
          <a:endParaRPr lang="en-US"/>
        </a:p>
      </dgm:t>
    </dgm:pt>
    <dgm:pt modelId="{03B4CBDC-99D7-4725-9B82-FC040D1AEA84}" type="pres">
      <dgm:prSet presAssocID="{47CDBD5E-7A9B-409F-A2AB-E657D9340085}" presName="node" presStyleLbl="node1" presStyleIdx="0" presStyleCnt="7" custScaleX="139987" custScaleY="131063" custRadScaleRad="96041" custRadScaleInc="18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39849-C887-4901-B7AB-E7FF966ECCAE}" type="pres">
      <dgm:prSet presAssocID="{47CDBD5E-7A9B-409F-A2AB-E657D9340085}" presName="dummy" presStyleCnt="0"/>
      <dgm:spPr/>
    </dgm:pt>
    <dgm:pt modelId="{66C836F9-FAAA-45D6-89B8-46A0245CBDBD}" type="pres">
      <dgm:prSet presAssocID="{05A7C9E1-CFBB-4534-A78F-F390021B356A}" presName="sibTrans" presStyleLbl="sibTrans2D1" presStyleIdx="0" presStyleCnt="7" custLinFactNeighborX="4620" custLinFactNeighborY="-6957"/>
      <dgm:spPr/>
      <dgm:t>
        <a:bodyPr/>
        <a:lstStyle/>
        <a:p>
          <a:endParaRPr lang="en-US"/>
        </a:p>
      </dgm:t>
    </dgm:pt>
    <dgm:pt modelId="{563B90A3-7F74-4653-8981-77F7A3BF1CCF}" type="pres">
      <dgm:prSet presAssocID="{047FD1D0-D8BE-4BC9-B962-C91ED6FF6B60}" presName="node" presStyleLbl="node1" presStyleIdx="1" presStyleCnt="7" custScaleX="124773" custScaleY="130712" custRadScaleRad="108768" custRadScaleInc="-4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FDA381-DFA3-451F-A9D9-A9073CB0A530}" type="pres">
      <dgm:prSet presAssocID="{047FD1D0-D8BE-4BC9-B962-C91ED6FF6B60}" presName="dummy" presStyleCnt="0"/>
      <dgm:spPr/>
    </dgm:pt>
    <dgm:pt modelId="{40F4877A-B578-4A40-8701-6C66111EEB49}" type="pres">
      <dgm:prSet presAssocID="{0E77B180-4089-40E7-B8D8-FF6E1053BDB8}" presName="sibTrans" presStyleLbl="sibTrans2D1" presStyleIdx="1" presStyleCnt="7" custLinFactNeighborX="4620" custLinFactNeighborY="-1033"/>
      <dgm:spPr/>
      <dgm:t>
        <a:bodyPr/>
        <a:lstStyle/>
        <a:p>
          <a:endParaRPr lang="en-US"/>
        </a:p>
      </dgm:t>
    </dgm:pt>
    <dgm:pt modelId="{FBCE85EA-974B-4E90-A726-E0BC35FBDA2B}" type="pres">
      <dgm:prSet presAssocID="{E79E9F4F-7B14-4457-922F-5D8E6F124289}" presName="node" presStyleLbl="node1" presStyleIdx="2" presStyleCnt="7" custScaleX="158581" custScaleY="135775" custRadScaleRad="109539" custRadScaleInc="-6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610CC7-C6A0-4346-B85F-A3D9747F304E}" type="pres">
      <dgm:prSet presAssocID="{E79E9F4F-7B14-4457-922F-5D8E6F124289}" presName="dummy" presStyleCnt="0"/>
      <dgm:spPr/>
    </dgm:pt>
    <dgm:pt modelId="{83B4DB77-A377-4CAA-9C95-4DEDF5FB3173}" type="pres">
      <dgm:prSet presAssocID="{1FD2DFF6-40A6-4370-A11B-39C5326EE737}" presName="sibTrans" presStyleLbl="sibTrans2D1" presStyleIdx="2" presStyleCnt="7" custLinFactNeighborX="6594" custLinFactNeighborY="2916"/>
      <dgm:spPr/>
      <dgm:t>
        <a:bodyPr/>
        <a:lstStyle/>
        <a:p>
          <a:endParaRPr lang="en-US"/>
        </a:p>
      </dgm:t>
    </dgm:pt>
    <dgm:pt modelId="{3EB38C32-071C-42DC-B04F-AB53447A843A}" type="pres">
      <dgm:prSet presAssocID="{7D1495D5-827A-4A0E-AA01-D33A8E031E27}" presName="node" presStyleLbl="node1" presStyleIdx="3" presStyleCnt="7" custScaleX="134379" custScaleY="130929" custRadScaleRad="111572" custRadScaleInc="-23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A7871-AA96-4C25-A0B7-3D127C89127B}" type="pres">
      <dgm:prSet presAssocID="{7D1495D5-827A-4A0E-AA01-D33A8E031E27}" presName="dummy" presStyleCnt="0"/>
      <dgm:spPr/>
    </dgm:pt>
    <dgm:pt modelId="{F44890E3-4B2D-4BE0-9BA7-54767E50E3F5}" type="pres">
      <dgm:prSet presAssocID="{53B78B5A-3F94-4CAF-912F-64A2D3FF4F9B}" presName="sibTrans" presStyleLbl="sibTrans2D1" presStyleIdx="3" presStyleCnt="7" custLinFactNeighborX="-1304" custLinFactNeighborY="8840"/>
      <dgm:spPr/>
      <dgm:t>
        <a:bodyPr/>
        <a:lstStyle/>
        <a:p>
          <a:endParaRPr lang="en-US"/>
        </a:p>
      </dgm:t>
    </dgm:pt>
    <dgm:pt modelId="{2713D6D0-B946-4DD0-A831-E9E6829A1755}" type="pres">
      <dgm:prSet presAssocID="{9D36895F-03AD-49F8-8DF1-A1A1E6106750}" presName="node" presStyleLbl="node1" presStyleIdx="4" presStyleCnt="7" custScaleX="128774" custScaleY="127718" custRadScaleRad="108994" custRadScaleInc="124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08BC1A-48FE-4994-AE48-9503D7BE6F4B}" type="pres">
      <dgm:prSet presAssocID="{9D36895F-03AD-49F8-8DF1-A1A1E6106750}" presName="dummy" presStyleCnt="0"/>
      <dgm:spPr/>
    </dgm:pt>
    <dgm:pt modelId="{A3FA299A-94DA-45C3-BCFA-B6A93592C67E}" type="pres">
      <dgm:prSet presAssocID="{4E5BD72A-F452-439C-B0F1-AB6A0CC263BE}" presName="sibTrans" presStyleLbl="sibTrans2D1" presStyleIdx="4" presStyleCnt="7" custLinFactNeighborX="-9203" custLinFactNeighborY="6866"/>
      <dgm:spPr/>
      <dgm:t>
        <a:bodyPr/>
        <a:lstStyle/>
        <a:p>
          <a:endParaRPr lang="en-US"/>
        </a:p>
      </dgm:t>
    </dgm:pt>
    <dgm:pt modelId="{BFCA6507-654F-49F2-A83D-49AEC031943B}" type="pres">
      <dgm:prSet presAssocID="{394352E3-5D9D-4927-B164-39B8F02F1CE9}" presName="node" presStyleLbl="node1" presStyleIdx="5" presStyleCnt="7" custScaleX="143484" custScaleY="131394" custRadScaleRad="116282" custRadScaleInc="106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AC1BE-D9BB-48BC-ABC2-2E9380C88A93}" type="pres">
      <dgm:prSet presAssocID="{394352E3-5D9D-4927-B164-39B8F02F1CE9}" presName="dummy" presStyleCnt="0"/>
      <dgm:spPr/>
    </dgm:pt>
    <dgm:pt modelId="{05393219-8773-4378-85B0-20C8F6765529}" type="pres">
      <dgm:prSet presAssocID="{277E20FA-2613-4C50-8CFE-CC0F3286FC62}" presName="sibTrans" presStyleLbl="sibTrans2D1" presStyleIdx="5" presStyleCnt="7" custScaleX="110652" custLinFactNeighborX="-3877" custLinFactNeighborY="942"/>
      <dgm:spPr/>
      <dgm:t>
        <a:bodyPr/>
        <a:lstStyle/>
        <a:p>
          <a:endParaRPr lang="en-US"/>
        </a:p>
      </dgm:t>
    </dgm:pt>
    <dgm:pt modelId="{50E82B34-D4B1-42D1-B58B-8BAC59FE657B}" type="pres">
      <dgm:prSet presAssocID="{1BDE4B48-4087-4E2D-80BD-09739AB4D10E}" presName="node" presStyleLbl="node1" presStyleIdx="6" presStyleCnt="7" custScaleX="150058" custScaleY="130185" custRadScaleRad="109139" custRadScaleInc="1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4F51B-362C-481A-AEEE-C1B40C95B444}" type="pres">
      <dgm:prSet presAssocID="{1BDE4B48-4087-4E2D-80BD-09739AB4D10E}" presName="dummy" presStyleCnt="0"/>
      <dgm:spPr/>
    </dgm:pt>
    <dgm:pt modelId="{5A74F237-D177-4F0C-9593-F7ADA086E267}" type="pres">
      <dgm:prSet presAssocID="{CD5718FA-3ACD-4CEA-85EA-165DBF1DF67D}" presName="sibTrans" presStyleLbl="sibTrans2D1" presStyleIdx="6" presStyleCnt="7" custLinFactNeighborX="-3279" custLinFactNeighborY="-6957"/>
      <dgm:spPr/>
      <dgm:t>
        <a:bodyPr/>
        <a:lstStyle/>
        <a:p>
          <a:endParaRPr lang="en-US"/>
        </a:p>
      </dgm:t>
    </dgm:pt>
  </dgm:ptLst>
  <dgm:cxnLst>
    <dgm:cxn modelId="{4D8EA81A-251E-4056-A4CC-EA25E328CEEF}" type="presOf" srcId="{53B78B5A-3F94-4CAF-912F-64A2D3FF4F9B}" destId="{F44890E3-4B2D-4BE0-9BA7-54767E50E3F5}" srcOrd="0" destOrd="0" presId="urn:microsoft.com/office/officeart/2005/8/layout/radial6"/>
    <dgm:cxn modelId="{59ECDF5E-404C-43FD-A6CF-4B46EDD4B5DF}" srcId="{7F7D3AEA-7644-4CBD-B371-DEC05225BDEC}" destId="{047FD1D0-D8BE-4BC9-B962-C91ED6FF6B60}" srcOrd="1" destOrd="0" parTransId="{BD42BC71-D5D1-409F-B3EA-F378810F6EB4}" sibTransId="{0E77B180-4089-40E7-B8D8-FF6E1053BDB8}"/>
    <dgm:cxn modelId="{F77AC34C-59CB-4787-B362-D0EA523115A7}" srcId="{7F7D3AEA-7644-4CBD-B371-DEC05225BDEC}" destId="{394352E3-5D9D-4927-B164-39B8F02F1CE9}" srcOrd="5" destOrd="0" parTransId="{A25461AC-D42B-444B-AB5A-A148AA9A171E}" sibTransId="{277E20FA-2613-4C50-8CFE-CC0F3286FC62}"/>
    <dgm:cxn modelId="{9EF11742-A6E8-4798-AC62-F2690176096D}" srcId="{7F7D3AEA-7644-4CBD-B371-DEC05225BDEC}" destId="{9D36895F-03AD-49F8-8DF1-A1A1E6106750}" srcOrd="4" destOrd="0" parTransId="{3B5E9894-75E8-4665-BF42-4A4E29C99A57}" sibTransId="{4E5BD72A-F452-439C-B0F1-AB6A0CC263BE}"/>
    <dgm:cxn modelId="{FFDD4158-603A-406E-8F68-8BFD40EE2CC1}" type="presOf" srcId="{1BDE4B48-4087-4E2D-80BD-09739AB4D10E}" destId="{50E82B34-D4B1-42D1-B58B-8BAC59FE657B}" srcOrd="0" destOrd="0" presId="urn:microsoft.com/office/officeart/2005/8/layout/radial6"/>
    <dgm:cxn modelId="{522CEA7A-75BE-467D-988E-256176E4C196}" type="presOf" srcId="{F9F087B6-F4DF-44BE-9311-A956E5F1C0F7}" destId="{1096F4BE-7B0A-4AE3-B1EF-9BEF5A51995C}" srcOrd="0" destOrd="0" presId="urn:microsoft.com/office/officeart/2005/8/layout/radial6"/>
    <dgm:cxn modelId="{738A1FC3-56AA-47AC-BA46-AE6505F82727}" type="presOf" srcId="{4E5BD72A-F452-439C-B0F1-AB6A0CC263BE}" destId="{A3FA299A-94DA-45C3-BCFA-B6A93592C67E}" srcOrd="0" destOrd="0" presId="urn:microsoft.com/office/officeart/2005/8/layout/radial6"/>
    <dgm:cxn modelId="{6EF86465-0A7B-4135-8AAD-A82C161274F2}" type="presOf" srcId="{394352E3-5D9D-4927-B164-39B8F02F1CE9}" destId="{BFCA6507-654F-49F2-A83D-49AEC031943B}" srcOrd="0" destOrd="0" presId="urn:microsoft.com/office/officeart/2005/8/layout/radial6"/>
    <dgm:cxn modelId="{6070FF7B-0402-485C-BA04-315911AF0ECB}" type="presOf" srcId="{CD5718FA-3ACD-4CEA-85EA-165DBF1DF67D}" destId="{5A74F237-D177-4F0C-9593-F7ADA086E267}" srcOrd="0" destOrd="0" presId="urn:microsoft.com/office/officeart/2005/8/layout/radial6"/>
    <dgm:cxn modelId="{451920FF-14B8-4328-B221-AF4873F86294}" type="presOf" srcId="{7F7D3AEA-7644-4CBD-B371-DEC05225BDEC}" destId="{133C99D2-42E1-41A5-AB19-3306A9E9ED04}" srcOrd="0" destOrd="0" presId="urn:microsoft.com/office/officeart/2005/8/layout/radial6"/>
    <dgm:cxn modelId="{BA70E4BC-DC27-410B-BEB0-247FF1458C77}" srcId="{7F7D3AEA-7644-4CBD-B371-DEC05225BDEC}" destId="{47CDBD5E-7A9B-409F-A2AB-E657D9340085}" srcOrd="0" destOrd="0" parTransId="{6971E438-B8CF-4BB2-AD54-F432FC41327D}" sibTransId="{05A7C9E1-CFBB-4534-A78F-F390021B356A}"/>
    <dgm:cxn modelId="{EFD4DB76-A2FF-415C-9B0E-B29F2E14E7FD}" type="presOf" srcId="{05A7C9E1-CFBB-4534-A78F-F390021B356A}" destId="{66C836F9-FAAA-45D6-89B8-46A0245CBDBD}" srcOrd="0" destOrd="0" presId="urn:microsoft.com/office/officeart/2005/8/layout/radial6"/>
    <dgm:cxn modelId="{129904D1-1C09-4650-8C66-ED32F276A385}" type="presOf" srcId="{E79E9F4F-7B14-4457-922F-5D8E6F124289}" destId="{FBCE85EA-974B-4E90-A726-E0BC35FBDA2B}" srcOrd="0" destOrd="0" presId="urn:microsoft.com/office/officeart/2005/8/layout/radial6"/>
    <dgm:cxn modelId="{0F954555-5F87-4226-91B6-86369716FA45}" srcId="{F9F087B6-F4DF-44BE-9311-A956E5F1C0F7}" destId="{7F7D3AEA-7644-4CBD-B371-DEC05225BDEC}" srcOrd="0" destOrd="0" parTransId="{322E4E2C-1EC8-483F-BFD2-D2734FFD2677}" sibTransId="{5CFDFDBF-3015-4BE9-BA01-2CD96D7DA064}"/>
    <dgm:cxn modelId="{64A15CEC-BB37-4F33-AED9-824DFE725777}" srcId="{7F7D3AEA-7644-4CBD-B371-DEC05225BDEC}" destId="{7D1495D5-827A-4A0E-AA01-D33A8E031E27}" srcOrd="3" destOrd="0" parTransId="{4DF43815-B2EE-45A6-8FBC-488415561D1E}" sibTransId="{53B78B5A-3F94-4CAF-912F-64A2D3FF4F9B}"/>
    <dgm:cxn modelId="{563EF2DF-C540-49D1-8237-8712AB30C537}" type="presOf" srcId="{047FD1D0-D8BE-4BC9-B962-C91ED6FF6B60}" destId="{563B90A3-7F74-4653-8981-77F7A3BF1CCF}" srcOrd="0" destOrd="0" presId="urn:microsoft.com/office/officeart/2005/8/layout/radial6"/>
    <dgm:cxn modelId="{272B105C-3AE9-435E-82BD-44136E6C7A4F}" type="presOf" srcId="{0E77B180-4089-40E7-B8D8-FF6E1053BDB8}" destId="{40F4877A-B578-4A40-8701-6C66111EEB49}" srcOrd="0" destOrd="0" presId="urn:microsoft.com/office/officeart/2005/8/layout/radial6"/>
    <dgm:cxn modelId="{72C93EFD-3455-4E16-A304-2E93D2892621}" type="presOf" srcId="{7D1495D5-827A-4A0E-AA01-D33A8E031E27}" destId="{3EB38C32-071C-42DC-B04F-AB53447A843A}" srcOrd="0" destOrd="0" presId="urn:microsoft.com/office/officeart/2005/8/layout/radial6"/>
    <dgm:cxn modelId="{DED9876A-F7D3-4878-9FCB-7B9884623995}" type="presOf" srcId="{1FD2DFF6-40A6-4370-A11B-39C5326EE737}" destId="{83B4DB77-A377-4CAA-9C95-4DEDF5FB3173}" srcOrd="0" destOrd="0" presId="urn:microsoft.com/office/officeart/2005/8/layout/radial6"/>
    <dgm:cxn modelId="{EBB45B0B-5376-41E3-B803-27A6F3B44F54}" type="presOf" srcId="{9D36895F-03AD-49F8-8DF1-A1A1E6106750}" destId="{2713D6D0-B946-4DD0-A831-E9E6829A1755}" srcOrd="0" destOrd="0" presId="urn:microsoft.com/office/officeart/2005/8/layout/radial6"/>
    <dgm:cxn modelId="{833286B6-AB14-4E60-B29B-112878C9F5E9}" type="presOf" srcId="{277E20FA-2613-4C50-8CFE-CC0F3286FC62}" destId="{05393219-8773-4378-85B0-20C8F6765529}" srcOrd="0" destOrd="0" presId="urn:microsoft.com/office/officeart/2005/8/layout/radial6"/>
    <dgm:cxn modelId="{769F37B3-5B7A-4FAB-8552-624C3AEC916C}" srcId="{7F7D3AEA-7644-4CBD-B371-DEC05225BDEC}" destId="{1BDE4B48-4087-4E2D-80BD-09739AB4D10E}" srcOrd="6" destOrd="0" parTransId="{81C6E8B0-6C0B-41A7-8ABE-53445E5C0FF6}" sibTransId="{CD5718FA-3ACD-4CEA-85EA-165DBF1DF67D}"/>
    <dgm:cxn modelId="{2BC8B917-2A11-4E3D-A621-E619FBA9CFD6}" srcId="{7F7D3AEA-7644-4CBD-B371-DEC05225BDEC}" destId="{E79E9F4F-7B14-4457-922F-5D8E6F124289}" srcOrd="2" destOrd="0" parTransId="{28EE3691-DDB4-45CB-8ED7-EF4865221553}" sibTransId="{1FD2DFF6-40A6-4370-A11B-39C5326EE737}"/>
    <dgm:cxn modelId="{0587E2A5-ACCB-4104-B587-443E63807D74}" type="presOf" srcId="{47CDBD5E-7A9B-409F-A2AB-E657D9340085}" destId="{03B4CBDC-99D7-4725-9B82-FC040D1AEA84}" srcOrd="0" destOrd="0" presId="urn:microsoft.com/office/officeart/2005/8/layout/radial6"/>
    <dgm:cxn modelId="{D0F17CE4-9F7F-4D4D-BDE3-52F611E701F4}" type="presParOf" srcId="{1096F4BE-7B0A-4AE3-B1EF-9BEF5A51995C}" destId="{133C99D2-42E1-41A5-AB19-3306A9E9ED04}" srcOrd="0" destOrd="0" presId="urn:microsoft.com/office/officeart/2005/8/layout/radial6"/>
    <dgm:cxn modelId="{36BAF5C0-5B1E-41EF-86D5-5C459B1ACDBC}" type="presParOf" srcId="{1096F4BE-7B0A-4AE3-B1EF-9BEF5A51995C}" destId="{03B4CBDC-99D7-4725-9B82-FC040D1AEA84}" srcOrd="1" destOrd="0" presId="urn:microsoft.com/office/officeart/2005/8/layout/radial6"/>
    <dgm:cxn modelId="{730DDD03-D880-44EA-B848-C02F9A9195D6}" type="presParOf" srcId="{1096F4BE-7B0A-4AE3-B1EF-9BEF5A51995C}" destId="{1E939849-C887-4901-B7AB-E7FF966ECCAE}" srcOrd="2" destOrd="0" presId="urn:microsoft.com/office/officeart/2005/8/layout/radial6"/>
    <dgm:cxn modelId="{FCA07D93-C700-4411-9185-35FEAC1B8811}" type="presParOf" srcId="{1096F4BE-7B0A-4AE3-B1EF-9BEF5A51995C}" destId="{66C836F9-FAAA-45D6-89B8-46A0245CBDBD}" srcOrd="3" destOrd="0" presId="urn:microsoft.com/office/officeart/2005/8/layout/radial6"/>
    <dgm:cxn modelId="{CEEF5FC1-260D-4551-B3AA-4C448511AAD8}" type="presParOf" srcId="{1096F4BE-7B0A-4AE3-B1EF-9BEF5A51995C}" destId="{563B90A3-7F74-4653-8981-77F7A3BF1CCF}" srcOrd="4" destOrd="0" presId="urn:microsoft.com/office/officeart/2005/8/layout/radial6"/>
    <dgm:cxn modelId="{4BE3179A-6292-4FD5-85F3-DAB440367FC3}" type="presParOf" srcId="{1096F4BE-7B0A-4AE3-B1EF-9BEF5A51995C}" destId="{BFFDA381-DFA3-451F-A9D9-A9073CB0A530}" srcOrd="5" destOrd="0" presId="urn:microsoft.com/office/officeart/2005/8/layout/radial6"/>
    <dgm:cxn modelId="{6C039500-AC59-48CA-81DF-488198179FA2}" type="presParOf" srcId="{1096F4BE-7B0A-4AE3-B1EF-9BEF5A51995C}" destId="{40F4877A-B578-4A40-8701-6C66111EEB49}" srcOrd="6" destOrd="0" presId="urn:microsoft.com/office/officeart/2005/8/layout/radial6"/>
    <dgm:cxn modelId="{139E22E7-8A5F-4A40-8194-9178D23E80C2}" type="presParOf" srcId="{1096F4BE-7B0A-4AE3-B1EF-9BEF5A51995C}" destId="{FBCE85EA-974B-4E90-A726-E0BC35FBDA2B}" srcOrd="7" destOrd="0" presId="urn:microsoft.com/office/officeart/2005/8/layout/radial6"/>
    <dgm:cxn modelId="{2166BEB6-0FF8-4557-931A-7C4D96614889}" type="presParOf" srcId="{1096F4BE-7B0A-4AE3-B1EF-9BEF5A51995C}" destId="{AC610CC7-C6A0-4346-B85F-A3D9747F304E}" srcOrd="8" destOrd="0" presId="urn:microsoft.com/office/officeart/2005/8/layout/radial6"/>
    <dgm:cxn modelId="{A4A46657-8E07-4770-898F-A81D24470297}" type="presParOf" srcId="{1096F4BE-7B0A-4AE3-B1EF-9BEF5A51995C}" destId="{83B4DB77-A377-4CAA-9C95-4DEDF5FB3173}" srcOrd="9" destOrd="0" presId="urn:microsoft.com/office/officeart/2005/8/layout/radial6"/>
    <dgm:cxn modelId="{1464B34B-5099-4309-9FA4-9A11EBBBEA66}" type="presParOf" srcId="{1096F4BE-7B0A-4AE3-B1EF-9BEF5A51995C}" destId="{3EB38C32-071C-42DC-B04F-AB53447A843A}" srcOrd="10" destOrd="0" presId="urn:microsoft.com/office/officeart/2005/8/layout/radial6"/>
    <dgm:cxn modelId="{20697915-53E5-4F31-B694-B3B92804057E}" type="presParOf" srcId="{1096F4BE-7B0A-4AE3-B1EF-9BEF5A51995C}" destId="{386A7871-AA96-4C25-A0B7-3D127C89127B}" srcOrd="11" destOrd="0" presId="urn:microsoft.com/office/officeart/2005/8/layout/radial6"/>
    <dgm:cxn modelId="{B1B3550B-1626-47A9-92B8-83713122D859}" type="presParOf" srcId="{1096F4BE-7B0A-4AE3-B1EF-9BEF5A51995C}" destId="{F44890E3-4B2D-4BE0-9BA7-54767E50E3F5}" srcOrd="12" destOrd="0" presId="urn:microsoft.com/office/officeart/2005/8/layout/radial6"/>
    <dgm:cxn modelId="{32218E94-4C8D-41F1-922A-ED31A1D404FF}" type="presParOf" srcId="{1096F4BE-7B0A-4AE3-B1EF-9BEF5A51995C}" destId="{2713D6D0-B946-4DD0-A831-E9E6829A1755}" srcOrd="13" destOrd="0" presId="urn:microsoft.com/office/officeart/2005/8/layout/radial6"/>
    <dgm:cxn modelId="{73DAB829-C934-4235-91C4-389D2D27C2B5}" type="presParOf" srcId="{1096F4BE-7B0A-4AE3-B1EF-9BEF5A51995C}" destId="{9908BC1A-48FE-4994-AE48-9503D7BE6F4B}" srcOrd="14" destOrd="0" presId="urn:microsoft.com/office/officeart/2005/8/layout/radial6"/>
    <dgm:cxn modelId="{031B0E71-8BFD-4261-BC75-4E896BAC19F3}" type="presParOf" srcId="{1096F4BE-7B0A-4AE3-B1EF-9BEF5A51995C}" destId="{A3FA299A-94DA-45C3-BCFA-B6A93592C67E}" srcOrd="15" destOrd="0" presId="urn:microsoft.com/office/officeart/2005/8/layout/radial6"/>
    <dgm:cxn modelId="{A879622F-602A-4843-AABA-4EBA715F4C55}" type="presParOf" srcId="{1096F4BE-7B0A-4AE3-B1EF-9BEF5A51995C}" destId="{BFCA6507-654F-49F2-A83D-49AEC031943B}" srcOrd="16" destOrd="0" presId="urn:microsoft.com/office/officeart/2005/8/layout/radial6"/>
    <dgm:cxn modelId="{AFDCF9CA-1D21-4417-9A0F-2A16213C451E}" type="presParOf" srcId="{1096F4BE-7B0A-4AE3-B1EF-9BEF5A51995C}" destId="{F1AAC1BE-D9BB-48BC-ABC2-2E9380C88A93}" srcOrd="17" destOrd="0" presId="urn:microsoft.com/office/officeart/2005/8/layout/radial6"/>
    <dgm:cxn modelId="{802F5133-2D36-4718-B2E2-788D9A38783E}" type="presParOf" srcId="{1096F4BE-7B0A-4AE3-B1EF-9BEF5A51995C}" destId="{05393219-8773-4378-85B0-20C8F6765529}" srcOrd="18" destOrd="0" presId="urn:microsoft.com/office/officeart/2005/8/layout/radial6"/>
    <dgm:cxn modelId="{B272E1E5-E83E-4258-BC33-785A6E5CAF0D}" type="presParOf" srcId="{1096F4BE-7B0A-4AE3-B1EF-9BEF5A51995C}" destId="{50E82B34-D4B1-42D1-B58B-8BAC59FE657B}" srcOrd="19" destOrd="0" presId="urn:microsoft.com/office/officeart/2005/8/layout/radial6"/>
    <dgm:cxn modelId="{04A31A73-F0C9-47BD-A834-A444B46DF637}" type="presParOf" srcId="{1096F4BE-7B0A-4AE3-B1EF-9BEF5A51995C}" destId="{2894F51B-362C-481A-AEEE-C1B40C95B444}" srcOrd="20" destOrd="0" presId="urn:microsoft.com/office/officeart/2005/8/layout/radial6"/>
    <dgm:cxn modelId="{8258E023-5504-46D4-98E1-A60B64D74CD0}" type="presParOf" srcId="{1096F4BE-7B0A-4AE3-B1EF-9BEF5A51995C}" destId="{5A74F237-D177-4F0C-9593-F7ADA086E267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4F237-D177-4F0C-9593-F7ADA086E267}">
      <dsp:nvSpPr>
        <dsp:cNvPr id="0" name=""/>
        <dsp:cNvSpPr/>
      </dsp:nvSpPr>
      <dsp:spPr>
        <a:xfrm>
          <a:off x="1968885" y="272896"/>
          <a:ext cx="3858936" cy="3858936"/>
        </a:xfrm>
        <a:prstGeom prst="blockArc">
          <a:avLst>
            <a:gd name="adj1" fmla="val 13507886"/>
            <a:gd name="adj2" fmla="val 16727376"/>
            <a:gd name="adj3" fmla="val 3906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93219-8773-4378-85B0-20C8F6765529}">
      <dsp:nvSpPr>
        <dsp:cNvPr id="0" name=""/>
        <dsp:cNvSpPr/>
      </dsp:nvSpPr>
      <dsp:spPr>
        <a:xfrm>
          <a:off x="1719638" y="597951"/>
          <a:ext cx="4269989" cy="3858936"/>
        </a:xfrm>
        <a:prstGeom prst="blockArc">
          <a:avLst>
            <a:gd name="adj1" fmla="val 10163954"/>
            <a:gd name="adj2" fmla="val 13560420"/>
            <a:gd name="adj3" fmla="val 3906"/>
          </a:avLst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A299A-94DA-45C3-BCFA-B6A93592C67E}">
      <dsp:nvSpPr>
        <dsp:cNvPr id="0" name=""/>
        <dsp:cNvSpPr/>
      </dsp:nvSpPr>
      <dsp:spPr>
        <a:xfrm>
          <a:off x="1684380" y="673577"/>
          <a:ext cx="3858936" cy="3858936"/>
        </a:xfrm>
        <a:prstGeom prst="blockArc">
          <a:avLst>
            <a:gd name="adj1" fmla="val 6563469"/>
            <a:gd name="adj2" fmla="val 9878595"/>
            <a:gd name="adj3" fmla="val 3906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4890E3-4B2D-4BE0-9BA7-54767E50E3F5}">
      <dsp:nvSpPr>
        <dsp:cNvPr id="0" name=""/>
        <dsp:cNvSpPr/>
      </dsp:nvSpPr>
      <dsp:spPr>
        <a:xfrm>
          <a:off x="2366360" y="931635"/>
          <a:ext cx="3858936" cy="3858936"/>
        </a:xfrm>
        <a:prstGeom prst="blockArc">
          <a:avLst>
            <a:gd name="adj1" fmla="val 3474060"/>
            <a:gd name="adj2" fmla="val 7325940"/>
            <a:gd name="adj3" fmla="val 3906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4DB77-A377-4CAA-9C95-4DEDF5FB3173}">
      <dsp:nvSpPr>
        <dsp:cNvPr id="0" name=""/>
        <dsp:cNvSpPr/>
      </dsp:nvSpPr>
      <dsp:spPr>
        <a:xfrm>
          <a:off x="2808347" y="624750"/>
          <a:ext cx="3858936" cy="3858936"/>
        </a:xfrm>
        <a:prstGeom prst="blockArc">
          <a:avLst>
            <a:gd name="adj1" fmla="val 727557"/>
            <a:gd name="adj2" fmla="val 3761202"/>
            <a:gd name="adj3" fmla="val 3906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877A-B578-4A40-8701-6C66111EEB49}">
      <dsp:nvSpPr>
        <dsp:cNvPr id="0" name=""/>
        <dsp:cNvSpPr/>
      </dsp:nvSpPr>
      <dsp:spPr>
        <a:xfrm>
          <a:off x="2744446" y="419003"/>
          <a:ext cx="3858936" cy="3858936"/>
        </a:xfrm>
        <a:prstGeom prst="blockArc">
          <a:avLst>
            <a:gd name="adj1" fmla="val 19105205"/>
            <a:gd name="adj2" fmla="val 827055"/>
            <a:gd name="adj3" fmla="val 3906"/>
          </a:avLst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836F9-FAAA-45D6-89B8-46A0245CBDBD}">
      <dsp:nvSpPr>
        <dsp:cNvPr id="0" name=""/>
        <dsp:cNvSpPr/>
      </dsp:nvSpPr>
      <dsp:spPr>
        <a:xfrm>
          <a:off x="2826006" y="276711"/>
          <a:ext cx="3858936" cy="3858936"/>
        </a:xfrm>
        <a:prstGeom prst="blockArc">
          <a:avLst>
            <a:gd name="adj1" fmla="val 15720112"/>
            <a:gd name="adj2" fmla="val 18889377"/>
            <a:gd name="adj3" fmla="val 390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C99D2-42E1-41A5-AB19-3306A9E9ED04}">
      <dsp:nvSpPr>
        <dsp:cNvPr id="0" name=""/>
        <dsp:cNvSpPr/>
      </dsp:nvSpPr>
      <dsp:spPr>
        <a:xfrm>
          <a:off x="3200396" y="1371598"/>
          <a:ext cx="2144574" cy="23271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Patient</a:t>
          </a:r>
          <a:endParaRPr lang="en-US" sz="1600" kern="1200" dirty="0"/>
        </a:p>
      </dsp:txBody>
      <dsp:txXfrm>
        <a:off x="3514462" y="1712405"/>
        <a:ext cx="1516442" cy="1645564"/>
      </dsp:txXfrm>
    </dsp:sp>
    <dsp:sp modelId="{03B4CBDC-99D7-4725-9B82-FC040D1AEA84}">
      <dsp:nvSpPr>
        <dsp:cNvPr id="0" name=""/>
        <dsp:cNvSpPr/>
      </dsp:nvSpPr>
      <dsp:spPr>
        <a:xfrm>
          <a:off x="3581403" y="-84605"/>
          <a:ext cx="1465125" cy="137172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Hospitality</a:t>
          </a:r>
          <a:endParaRPr lang="en-US" sz="1600" kern="1200" dirty="0"/>
        </a:p>
      </dsp:txBody>
      <dsp:txXfrm>
        <a:off x="3795966" y="116279"/>
        <a:ext cx="1035999" cy="969957"/>
      </dsp:txXfrm>
    </dsp:sp>
    <dsp:sp modelId="{563B90A3-7F74-4653-8981-77F7A3BF1CCF}">
      <dsp:nvSpPr>
        <dsp:cNvPr id="0" name=""/>
        <dsp:cNvSpPr/>
      </dsp:nvSpPr>
      <dsp:spPr>
        <a:xfrm>
          <a:off x="5257802" y="448794"/>
          <a:ext cx="1305893" cy="1368051"/>
        </a:xfrm>
        <a:prstGeom prst="ellipse">
          <a:avLst/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EasCare</a:t>
          </a:r>
          <a:endParaRPr lang="en-US" sz="1600" kern="1200" dirty="0"/>
        </a:p>
      </dsp:txBody>
      <dsp:txXfrm>
        <a:off x="5449046" y="649140"/>
        <a:ext cx="923405" cy="967359"/>
      </dsp:txXfrm>
    </dsp:sp>
    <dsp:sp modelId="{FBCE85EA-974B-4E90-A726-E0BC35FBDA2B}">
      <dsp:nvSpPr>
        <dsp:cNvPr id="0" name=""/>
        <dsp:cNvSpPr/>
      </dsp:nvSpPr>
      <dsp:spPr>
        <a:xfrm>
          <a:off x="5503071" y="2128562"/>
          <a:ext cx="1659732" cy="1421041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Case Management</a:t>
          </a:r>
          <a:endParaRPr lang="en-US" sz="1600" kern="1200" dirty="0"/>
        </a:p>
      </dsp:txBody>
      <dsp:txXfrm>
        <a:off x="5746133" y="2336669"/>
        <a:ext cx="1173608" cy="1004827"/>
      </dsp:txXfrm>
    </dsp:sp>
    <dsp:sp modelId="{3EB38C32-071C-42DC-B04F-AB53447A843A}">
      <dsp:nvSpPr>
        <dsp:cNvPr id="0" name=""/>
        <dsp:cNvSpPr/>
      </dsp:nvSpPr>
      <dsp:spPr>
        <a:xfrm>
          <a:off x="4648200" y="3437406"/>
          <a:ext cx="1406431" cy="1370322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Admitting</a:t>
          </a:r>
          <a:endParaRPr lang="en-US" sz="1600" kern="1200" dirty="0"/>
        </a:p>
      </dsp:txBody>
      <dsp:txXfrm>
        <a:off x="4854167" y="3638085"/>
        <a:ext cx="994497" cy="968964"/>
      </dsp:txXfrm>
    </dsp:sp>
    <dsp:sp modelId="{2713D6D0-B946-4DD0-A831-E9E6829A1755}">
      <dsp:nvSpPr>
        <dsp:cNvPr id="0" name=""/>
        <dsp:cNvSpPr/>
      </dsp:nvSpPr>
      <dsp:spPr>
        <a:xfrm>
          <a:off x="2666998" y="3454209"/>
          <a:ext cx="1347768" cy="1336715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Triage RN</a:t>
          </a:r>
          <a:endParaRPr lang="en-US" sz="1600" kern="1200" dirty="0"/>
        </a:p>
      </dsp:txBody>
      <dsp:txXfrm>
        <a:off x="2864374" y="3649966"/>
        <a:ext cx="953016" cy="945201"/>
      </dsp:txXfrm>
    </dsp:sp>
    <dsp:sp modelId="{BFCA6507-654F-49F2-A83D-49AEC031943B}">
      <dsp:nvSpPr>
        <dsp:cNvPr id="0" name=""/>
        <dsp:cNvSpPr/>
      </dsp:nvSpPr>
      <dsp:spPr>
        <a:xfrm>
          <a:off x="1393879" y="2151495"/>
          <a:ext cx="1501725" cy="1375189"/>
        </a:xfrm>
        <a:prstGeom prst="ellipse">
          <a:avLst/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Central Staffing</a:t>
          </a:r>
          <a:endParaRPr lang="en-US" sz="1600" kern="1200" dirty="0"/>
        </a:p>
      </dsp:txBody>
      <dsp:txXfrm>
        <a:off x="1613802" y="2352887"/>
        <a:ext cx="1061879" cy="972405"/>
      </dsp:txXfrm>
    </dsp:sp>
    <dsp:sp modelId="{50E82B34-D4B1-42D1-B58B-8BAC59FE657B}">
      <dsp:nvSpPr>
        <dsp:cNvPr id="0" name=""/>
        <dsp:cNvSpPr/>
      </dsp:nvSpPr>
      <dsp:spPr>
        <a:xfrm>
          <a:off x="1904998" y="448799"/>
          <a:ext cx="1570529" cy="1362535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Nursing Supervisor</a:t>
          </a:r>
          <a:endParaRPr lang="en-US" sz="1600" kern="1200" dirty="0"/>
        </a:p>
      </dsp:txBody>
      <dsp:txXfrm>
        <a:off x="2134997" y="648338"/>
        <a:ext cx="1110531" cy="963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880" y="2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19" tIns="47461" rIns="94919" bIns="47461" numCol="1" anchor="t" anchorCtr="0" compatLnSpc="1">
            <a:prstTxWarp prst="textNoShape">
              <a:avLst/>
            </a:prstTxWarp>
          </a:bodyPr>
          <a:lstStyle>
            <a:lvl1pPr algn="r" defTabSz="94978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51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19" tIns="47461" rIns="94919" bIns="47461" numCol="1" anchor="t" anchorCtr="0" compatLnSpc="1">
            <a:prstTxWarp prst="textNoShape">
              <a:avLst/>
            </a:prstTxWarp>
          </a:bodyPr>
          <a:lstStyle>
            <a:lvl1pPr defTabSz="94978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880" y="2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19" tIns="47461" rIns="94919" bIns="47461" numCol="1" anchor="t" anchorCtr="0" compatLnSpc="1">
            <a:prstTxWarp prst="textNoShape">
              <a:avLst/>
            </a:prstTxWarp>
          </a:bodyPr>
          <a:lstStyle>
            <a:lvl1pPr algn="r" defTabSz="94978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355" y="4415079"/>
            <a:ext cx="5139692" cy="418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19" tIns="47461" rIns="94919" bIns="474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31744"/>
            <a:ext cx="3037523" cy="46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19" tIns="47461" rIns="94919" bIns="47461" numCol="1" anchor="b" anchorCtr="0" compatLnSpc="1">
            <a:prstTxWarp prst="textNoShape">
              <a:avLst/>
            </a:prstTxWarp>
          </a:bodyPr>
          <a:lstStyle>
            <a:lvl1pPr defTabSz="94978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880" y="8831744"/>
            <a:ext cx="3037523" cy="46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19" tIns="47461" rIns="94919" bIns="47461" numCol="1" anchor="b" anchorCtr="0" compatLnSpc="1">
            <a:prstTxWarp prst="textNoShape">
              <a:avLst/>
            </a:prstTxWarp>
          </a:bodyPr>
          <a:lstStyle>
            <a:lvl1pPr algn="r" defTabSz="94978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A777AC15-26E7-4A05-874F-7FC2C1B94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78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50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85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0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04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8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0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0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034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987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57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77AC15-26E7-4A05-874F-7FC2C1B94F3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64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18469-2920-44A8-ACD6-EA944FB6C9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144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24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2" descr="C:\Users\Aaron\Desktop\TuftsMC_PPT_Templates\Links\Generic-Campu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-1588" y="3922713"/>
            <a:ext cx="9145588" cy="2706687"/>
            <a:chOff x="-1587" y="3922776"/>
            <a:chExt cx="9145587" cy="2706623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3922776"/>
              <a:ext cx="9143999" cy="1203297"/>
            </a:xfrm>
            <a:prstGeom prst="rect">
              <a:avLst/>
            </a:prstGeom>
            <a:solidFill>
              <a:srgbClr val="4A90C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1587" y="5029237"/>
              <a:ext cx="9144000" cy="560375"/>
            </a:xfrm>
            <a:prstGeom prst="rect">
              <a:avLst/>
            </a:prstGeom>
            <a:solidFill>
              <a:srgbClr val="E56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" name="Picture 5" descr="C:\Users\Aaron\Desktop\TMC_4C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880" y="6029132"/>
              <a:ext cx="2057400" cy="384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C:\Users\Aaron\Desktop\Tufts_FLO_4C.png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8741" y="5805488"/>
              <a:ext cx="1768518" cy="823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1" y="4267255"/>
              <a:ext cx="9143999" cy="858818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12062" y="5210228"/>
            <a:ext cx="3048000" cy="304800"/>
          </a:xfrm>
        </p:spPr>
        <p:txBody>
          <a:bodyPr anchor="ctr">
            <a:no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648" y="4417188"/>
            <a:ext cx="7772400" cy="552450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996" y="3921832"/>
            <a:ext cx="6981404" cy="329184"/>
          </a:xfrm>
        </p:spPr>
        <p:txBody>
          <a:bodyPr anchor="ctr">
            <a:no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E0C3E-9532-424C-922C-8BA74F67C6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97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4"/>
          <p:cNvGrpSpPr>
            <a:grpSpLocks/>
          </p:cNvGrpSpPr>
          <p:nvPr/>
        </p:nvGrpSpPr>
        <p:grpSpPr bwMode="auto">
          <a:xfrm>
            <a:off x="0" y="1588"/>
            <a:ext cx="9144000" cy="1217612"/>
            <a:chOff x="-1" y="1588"/>
            <a:chExt cx="9144001" cy="1218327"/>
          </a:xfrm>
        </p:grpSpPr>
        <p:sp>
          <p:nvSpPr>
            <p:cNvPr id="16" name="Rectangle 15"/>
            <p:cNvSpPr/>
            <p:nvPr userDrawn="1"/>
          </p:nvSpPr>
          <p:spPr>
            <a:xfrm>
              <a:off x="1587" y="1588"/>
              <a:ext cx="9142413" cy="1218327"/>
            </a:xfrm>
            <a:prstGeom prst="rect">
              <a:avLst/>
            </a:prstGeom>
            <a:solidFill>
              <a:srgbClr val="183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-1" y="1588"/>
              <a:ext cx="9142414" cy="1091252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27" name="Group 17"/>
          <p:cNvGrpSpPr>
            <a:grpSpLocks/>
          </p:cNvGrpSpPr>
          <p:nvPr/>
        </p:nvGrpSpPr>
        <p:grpSpPr bwMode="auto">
          <a:xfrm>
            <a:off x="0" y="5930900"/>
            <a:ext cx="9142413" cy="676275"/>
            <a:chOff x="-3" y="5930900"/>
            <a:chExt cx="9142416" cy="675735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3" y="5980074"/>
              <a:ext cx="2286001" cy="49173"/>
            </a:xfrm>
            <a:prstGeom prst="rect">
              <a:avLst/>
            </a:prstGeom>
            <a:solidFill>
              <a:srgbClr val="4A9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3" y="5930900"/>
              <a:ext cx="9142416" cy="49174"/>
            </a:xfrm>
            <a:prstGeom prst="rect">
              <a:avLst/>
            </a:prstGeom>
            <a:solidFill>
              <a:srgbClr val="183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034" name="Picture 5" descr="C:\Users\Aaron\Desktop\TMC_4C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7123" y="6246019"/>
              <a:ext cx="1171692" cy="219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6" descr="C:\Users\Aaron\Desktop\Tufts_FLO_4C.png"/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921" y="6100763"/>
              <a:ext cx="1085850" cy="505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25450"/>
            <a:ext cx="82296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70025"/>
            <a:ext cx="82296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9175" y="61976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rgbClr val="183A68"/>
                </a:solidFill>
                <a:latin typeface="Cambria" panose="02040503050406030204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538" y="6246813"/>
            <a:ext cx="685800" cy="255587"/>
          </a:xfrm>
          <a:prstGeom prst="rect">
            <a:avLst/>
          </a:prstGeom>
        </p:spPr>
        <p:txBody>
          <a:bodyPr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A90CE"/>
                </a:solidFill>
                <a:latin typeface="Cambria" panose="02040503050406030204" pitchFamily="18" charset="0"/>
                <a:cs typeface="+mn-cs"/>
              </a:defRPr>
            </a:lvl1pPr>
          </a:lstStyle>
          <a:p>
            <a:pPr>
              <a:defRPr/>
            </a:pPr>
            <a:fld id="{A1518469-2920-44A8-ACD6-EA944FB6C9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0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kern="1200">
          <a:solidFill>
            <a:schemeClr val="bg1"/>
          </a:solidFill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Calibri" pitchFamily="34" charset="0"/>
        </a:defRPr>
      </a:lvl9pPr>
    </p:titleStyle>
    <p:bodyStyle>
      <a:lvl1pPr marL="255588" indent="-255588" algn="l" rtl="0" eaLnBrk="1" fontAlgn="base" hangingPunct="1">
        <a:spcBef>
          <a:spcPct val="0"/>
        </a:spcBef>
        <a:spcAft>
          <a:spcPts val="600"/>
        </a:spcAft>
        <a:buClr>
          <a:srgbClr val="183A68"/>
        </a:buClr>
        <a:buSzPct val="80000"/>
        <a:buFont typeface="Wingdings 3" pitchFamily="18" charset="2"/>
        <a:buChar char=""/>
        <a:defRPr sz="2400" kern="1200">
          <a:solidFill>
            <a:srgbClr val="183A68"/>
          </a:solidFill>
          <a:latin typeface="Cambria" panose="02040503050406030204" pitchFamily="18" charset="0"/>
          <a:ea typeface="+mn-ea"/>
          <a:cs typeface="+mn-cs"/>
        </a:defRPr>
      </a:lvl1pPr>
      <a:lvl2pPr marL="457200" indent="-182563" algn="l" rtl="0" eaLnBrk="1" fontAlgn="base" hangingPunct="1">
        <a:spcBef>
          <a:spcPct val="0"/>
        </a:spcBef>
        <a:spcAft>
          <a:spcPts val="600"/>
        </a:spcAft>
        <a:buClr>
          <a:srgbClr val="183A68"/>
        </a:buClr>
        <a:buFont typeface="Wingdings" pitchFamily="2" charset="2"/>
        <a:buChar char="§"/>
        <a:defRPr sz="2000" kern="1200">
          <a:solidFill>
            <a:srgbClr val="183A68"/>
          </a:solidFill>
          <a:latin typeface="Cambria" panose="02040503050406030204" pitchFamily="18" charset="0"/>
          <a:ea typeface="+mn-ea"/>
          <a:cs typeface="+mn-cs"/>
        </a:defRPr>
      </a:lvl2pPr>
      <a:lvl3pPr marL="639763" indent="-182563" algn="l" rtl="0" eaLnBrk="1" fontAlgn="base" hangingPunct="1">
        <a:spcBef>
          <a:spcPct val="0"/>
        </a:spcBef>
        <a:spcAft>
          <a:spcPts val="600"/>
        </a:spcAft>
        <a:buClr>
          <a:srgbClr val="4A90CE"/>
        </a:buClr>
        <a:buSzPct val="75000"/>
        <a:buFont typeface="Courier New" pitchFamily="49" charset="0"/>
        <a:buChar char="o"/>
        <a:defRPr kern="1200">
          <a:solidFill>
            <a:schemeClr val="tx2"/>
          </a:solidFill>
          <a:latin typeface="Cambria" panose="02040503050406030204" pitchFamily="18" charset="0"/>
          <a:ea typeface="+mn-ea"/>
          <a:cs typeface="+mn-cs"/>
        </a:defRPr>
      </a:lvl3pPr>
      <a:lvl4pPr marL="914400" indent="-182563" algn="l" rtl="0" eaLnBrk="1" fontAlgn="base" hangingPunct="1">
        <a:spcBef>
          <a:spcPct val="0"/>
        </a:spcBef>
        <a:spcAft>
          <a:spcPts val="600"/>
        </a:spcAft>
        <a:buClr>
          <a:srgbClr val="183A68"/>
        </a:buClr>
        <a:buFont typeface="Arial" charset="0"/>
        <a:buChar char="•"/>
        <a:defRPr sz="1600" kern="1200">
          <a:solidFill>
            <a:schemeClr val="bg2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2400" y="4953000"/>
            <a:ext cx="3352800" cy="914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Therese Hudson-Jinks, MSN, RN, </a:t>
            </a:r>
            <a:r>
              <a:rPr lang="en-US" sz="1400" b="1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NEA-BC</a:t>
            </a:r>
          </a:p>
          <a:p>
            <a:r>
              <a:rPr lang="en-US" sz="1400" dirty="0">
                <a:solidFill>
                  <a:schemeClr val="tx1"/>
                </a:solidFill>
              </a:rPr>
              <a:t>Chief Nursing Officer &amp; Senior Vice </a:t>
            </a:r>
            <a:r>
              <a:rPr lang="en-US" sz="1400" dirty="0" smtClean="0">
                <a:solidFill>
                  <a:schemeClr val="tx1"/>
                </a:solidFill>
              </a:rPr>
              <a:t>President Patient </a:t>
            </a:r>
            <a:r>
              <a:rPr lang="en-US" sz="1400" dirty="0">
                <a:solidFill>
                  <a:schemeClr val="tx1"/>
                </a:solidFill>
              </a:rPr>
              <a:t>Care Services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altLang="en-US" sz="1400" i="1" dirty="0" smtClean="0">
              <a:solidFill>
                <a:schemeClr val="tx1"/>
              </a:solidFill>
            </a:endParaRPr>
          </a:p>
        </p:txBody>
      </p:sp>
      <p:sp>
        <p:nvSpPr>
          <p:cNvPr id="3075" name="Title 2"/>
          <p:cNvSpPr>
            <a:spLocks noGrp="1"/>
          </p:cNvSpPr>
          <p:nvPr>
            <p:ph type="ctrTitle"/>
          </p:nvPr>
        </p:nvSpPr>
        <p:spPr>
          <a:xfrm>
            <a:off x="228600" y="3810000"/>
            <a:ext cx="8458200" cy="1066800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Center for Patient Placement</a:t>
            </a:r>
            <a:br>
              <a:rPr lang="en-US" altLang="en-US" sz="3200" dirty="0" smtClean="0"/>
            </a:br>
            <a:r>
              <a:rPr lang="en-US" altLang="en-US" sz="2600" dirty="0" smtClean="0"/>
              <a:t>Improving Safety through Excellence in Patient Access</a:t>
            </a:r>
          </a:p>
        </p:txBody>
      </p:sp>
      <p:sp>
        <p:nvSpPr>
          <p:cNvPr id="4" name="Text Placeholder 1"/>
          <p:cNvSpPr txBox="1">
            <a:spLocks/>
          </p:cNvSpPr>
          <p:nvPr/>
        </p:nvSpPr>
        <p:spPr bwMode="auto">
          <a:xfrm>
            <a:off x="5257800" y="4800600"/>
            <a:ext cx="3505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Clr>
                <a:srgbClr val="183A68"/>
              </a:buClr>
              <a:buSzPct val="80000"/>
              <a:buFont typeface="Wingdings 3" pitchFamily="18" charset="2"/>
              <a:buNone/>
              <a:defRPr sz="1100" b="0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0"/>
              </a:spcBef>
              <a:spcAft>
                <a:spcPts val="600"/>
              </a:spcAft>
              <a:buClr>
                <a:srgbClr val="183A68"/>
              </a:buClr>
              <a:buFont typeface="Wingdings" pitchFamily="2" charset="2"/>
              <a:buChar char="§"/>
              <a:defRPr sz="2000" kern="1200">
                <a:solidFill>
                  <a:srgbClr val="183A68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639763" indent="-182563" algn="l" rtl="0" eaLnBrk="1" fontAlgn="base" hangingPunct="1">
              <a:spcBef>
                <a:spcPct val="0"/>
              </a:spcBef>
              <a:spcAft>
                <a:spcPts val="600"/>
              </a:spcAft>
              <a:buClr>
                <a:srgbClr val="4A90CE"/>
              </a:buClr>
              <a:buSzPct val="75000"/>
              <a:buFont typeface="Courier New" pitchFamily="49" charset="0"/>
              <a:buChar char="o"/>
              <a:defRPr kern="120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914400" indent="-182563" algn="l" rtl="0" eaLnBrk="1" fontAlgn="base" hangingPunct="1">
              <a:spcBef>
                <a:spcPct val="0"/>
              </a:spcBef>
              <a:spcAft>
                <a:spcPts val="600"/>
              </a:spcAft>
              <a:buClr>
                <a:srgbClr val="183A68"/>
              </a:buClr>
              <a:buFont typeface="Arial" charset="0"/>
              <a:buChar char="•"/>
              <a:defRPr sz="1600" kern="1200">
                <a:solidFill>
                  <a:schemeClr val="bg2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Brian Laneau, MSN, RN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Clinical Nursing Director, Center for Patient Placement</a:t>
            </a:r>
          </a:p>
        </p:txBody>
      </p:sp>
    </p:spTree>
    <p:extLst>
      <p:ext uri="{BB962C8B-B14F-4D97-AF65-F5344CB8AC3E}">
        <p14:creationId xmlns:p14="http://schemas.microsoft.com/office/powerpoint/2010/main" val="354852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06450"/>
          </a:xfrm>
        </p:spPr>
        <p:txBody>
          <a:bodyPr/>
          <a:lstStyle/>
          <a:p>
            <a:r>
              <a:rPr lang="en-US" dirty="0" smtClean="0"/>
              <a:t>Regulatory Requirements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Joint Commission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Leadership Chapter </a:t>
            </a:r>
          </a:p>
          <a:p>
            <a:pPr marL="274637" lvl="1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LD.04.03.11: The hospital manages the flow of patients throughout the hospital.</a:t>
            </a:r>
          </a:p>
          <a:p>
            <a:pPr lvl="2"/>
            <a:r>
              <a:rPr lang="en-US" dirty="0" smtClean="0"/>
              <a:t>Rational:  Managing the flow of patients throughout their care is essential to prevent overcrowding , which can undermine the timeliness of care and, ultimately, patient safety.  Effective management of system-wide processes that support patient flow can minimize delays in the delivery of care.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06450"/>
          </a:xfrm>
        </p:spPr>
        <p:txBody>
          <a:bodyPr/>
          <a:lstStyle/>
          <a:p>
            <a:r>
              <a:rPr lang="en-US" dirty="0" smtClean="0"/>
              <a:t>Portals of Entry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9579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b="1" dirty="0" smtClean="0"/>
              <a:t>Source of admissions/inpatient volume:</a:t>
            </a:r>
          </a:p>
          <a:p>
            <a:pPr marL="0" indent="0">
              <a:spcAft>
                <a:spcPts val="0"/>
              </a:spcAft>
              <a:buNone/>
            </a:pPr>
            <a:endParaRPr lang="en-US" dirty="0" smtClean="0"/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Operating Room</a:t>
            </a:r>
            <a:endParaRPr lang="en-US" dirty="0" smtClean="0"/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Procedural Labs</a:t>
            </a:r>
          </a:p>
          <a:p>
            <a:pPr lvl="2">
              <a:spcAft>
                <a:spcPts val="0"/>
              </a:spcAft>
            </a:pPr>
            <a:r>
              <a:rPr lang="en-US" dirty="0" smtClean="0"/>
              <a:t>Electrophysiology</a:t>
            </a:r>
          </a:p>
          <a:p>
            <a:pPr lvl="2">
              <a:spcAft>
                <a:spcPts val="0"/>
              </a:spcAft>
            </a:pPr>
            <a:r>
              <a:rPr lang="en-US" dirty="0" smtClean="0"/>
              <a:t>Cath Lab</a:t>
            </a:r>
          </a:p>
          <a:p>
            <a:pPr lvl="2">
              <a:spcAft>
                <a:spcPts val="0"/>
              </a:spcAft>
            </a:pPr>
            <a:r>
              <a:rPr lang="en-US" dirty="0" smtClean="0"/>
              <a:t>Interventional Radiology</a:t>
            </a:r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Ambulatory Clinics</a:t>
            </a:r>
            <a:endParaRPr lang="en-US" dirty="0" smtClean="0"/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Emergency Department </a:t>
            </a:r>
            <a:endParaRPr lang="en-US" dirty="0" smtClean="0"/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Referring Facility Transfers </a:t>
            </a:r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ED-to-ED Transfer requests </a:t>
            </a:r>
          </a:p>
          <a:p>
            <a:pPr marL="274637" lvl="1" indent="0">
              <a:spcAft>
                <a:spcPts val="0"/>
              </a:spcAft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590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70024"/>
            <a:ext cx="8229600" cy="4473575"/>
          </a:xfrm>
        </p:spPr>
        <p:txBody>
          <a:bodyPr/>
          <a:lstStyle/>
          <a:p>
            <a:r>
              <a:rPr lang="en-US" sz="1800" dirty="0" smtClean="0"/>
              <a:t>Increasing inpatient census</a:t>
            </a:r>
          </a:p>
          <a:p>
            <a:r>
              <a:rPr lang="en-US" sz="1800" dirty="0" smtClean="0"/>
              <a:t>High ED boarder times &gt; 200 </a:t>
            </a:r>
            <a:r>
              <a:rPr lang="en-US" sz="1800" dirty="0" err="1" smtClean="0"/>
              <a:t>mins</a:t>
            </a:r>
            <a:endParaRPr lang="en-US" sz="1800" dirty="0" smtClean="0"/>
          </a:p>
          <a:p>
            <a:r>
              <a:rPr lang="en-US" sz="1800" dirty="0" smtClean="0"/>
              <a:t>OR Holds</a:t>
            </a:r>
          </a:p>
          <a:p>
            <a:r>
              <a:rPr lang="en-US" sz="1800" dirty="0" smtClean="0"/>
              <a:t>Opportunities for enhanced communication between the following key areas and roles</a:t>
            </a:r>
          </a:p>
          <a:p>
            <a:pPr lvl="1"/>
            <a:r>
              <a:rPr lang="en-US" sz="1800" dirty="0" smtClean="0">
                <a:solidFill>
                  <a:schemeClr val="bg2"/>
                </a:solidFill>
              </a:rPr>
              <a:t>Case Management</a:t>
            </a:r>
          </a:p>
          <a:p>
            <a:pPr lvl="1"/>
            <a:r>
              <a:rPr lang="en-US" sz="1800" dirty="0" smtClean="0"/>
              <a:t>Hospitality</a:t>
            </a:r>
          </a:p>
          <a:p>
            <a:pPr lvl="1"/>
            <a:r>
              <a:rPr lang="en-US" sz="1800" dirty="0" smtClean="0"/>
              <a:t>ED</a:t>
            </a:r>
          </a:p>
          <a:p>
            <a:pPr lvl="1"/>
            <a:r>
              <a:rPr lang="en-US" sz="1800" dirty="0" smtClean="0"/>
              <a:t>OR</a:t>
            </a:r>
          </a:p>
          <a:p>
            <a:pPr lvl="1"/>
            <a:r>
              <a:rPr lang="en-US" sz="1800" dirty="0" smtClean="0"/>
              <a:t>Inpatient Care Areas </a:t>
            </a:r>
          </a:p>
          <a:p>
            <a:pPr lvl="1"/>
            <a:r>
              <a:rPr lang="en-US" sz="1800" dirty="0" smtClean="0"/>
              <a:t>Admitting</a:t>
            </a:r>
          </a:p>
          <a:p>
            <a:pPr lvl="1"/>
            <a:r>
              <a:rPr lang="en-US" sz="1800" dirty="0" smtClean="0"/>
              <a:t>Outside Facilities</a:t>
            </a:r>
          </a:p>
          <a:p>
            <a:pPr lvl="1"/>
            <a:r>
              <a:rPr lang="en-US" sz="1800" dirty="0" smtClean="0"/>
              <a:t>MDs and others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482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13677" y="1393825"/>
            <a:ext cx="8229600" cy="4397375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altLang="en-US" b="1" dirty="0" smtClean="0"/>
              <a:t>Efficient Access to Care for Patients in Need of Expert Care at Tufts Medical Center and Floating Hospital for Children</a:t>
            </a:r>
            <a:endParaRPr lang="en-US" altLang="en-US" dirty="0" smtClean="0"/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 smtClean="0"/>
              <a:t>Coordinated care 24/7 --  365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 smtClean="0"/>
              <a:t>Data driven process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 smtClean="0"/>
              <a:t>Highly Reliable processes</a:t>
            </a:r>
          </a:p>
          <a:p>
            <a:pPr marL="982663" lvl="2" indent="-342900"/>
            <a:r>
              <a:rPr lang="en-US" altLang="en-US" sz="2400" dirty="0" smtClean="0"/>
              <a:t>Right patient </a:t>
            </a:r>
          </a:p>
          <a:p>
            <a:pPr marL="982663" lvl="2" indent="-342900"/>
            <a:r>
              <a:rPr lang="en-US" altLang="en-US" sz="2400" dirty="0" smtClean="0"/>
              <a:t>Right level of care </a:t>
            </a:r>
          </a:p>
          <a:p>
            <a:pPr marL="982663" lvl="2" indent="-342900"/>
            <a:r>
              <a:rPr lang="en-US" altLang="en-US" sz="2400" dirty="0" smtClean="0"/>
              <a:t>Right time </a:t>
            </a:r>
          </a:p>
          <a:p>
            <a:pPr marL="982663" lvl="2" indent="-342900"/>
            <a:r>
              <a:rPr lang="en-US" altLang="en-US" sz="2400" dirty="0" smtClean="0"/>
              <a:t>Cared for in the right “care team”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80CE23F-789C-4C5E-8F8F-3B358CF29F36}" type="slidenum">
              <a:rPr lang="en-US" altLang="en-US" smtClean="0">
                <a:solidFill>
                  <a:srgbClr val="4A90CE"/>
                </a:solidFill>
                <a:latin typeface="Cambria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dirty="0" smtClean="0">
              <a:solidFill>
                <a:srgbClr val="4A90CE"/>
              </a:solidFill>
              <a:latin typeface="Cambria" pitchFamily="18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513677" y="228600"/>
            <a:ext cx="82296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altLang="en-US" sz="3600" dirty="0"/>
              <a:t>Access:  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2000" dirty="0"/>
              <a:t>Our commitment to our patients &amp; families, care team &amp; affiliates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440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6450"/>
          </a:xfrm>
        </p:spPr>
        <p:txBody>
          <a:bodyPr/>
          <a:lstStyle/>
          <a:p>
            <a:r>
              <a:rPr lang="en-US" dirty="0" smtClean="0"/>
              <a:t>Consequences of ED Boarding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6700" y="1219200"/>
            <a:ext cx="8610600" cy="4572000"/>
          </a:xfrm>
        </p:spPr>
        <p:txBody>
          <a:bodyPr/>
          <a:lstStyle/>
          <a:p>
            <a:pPr marL="0" lvl="1" indent="0">
              <a:buSzPct val="80000"/>
              <a:buNone/>
            </a:pPr>
            <a:r>
              <a:rPr lang="en-US" sz="1800" b="1" dirty="0"/>
              <a:t>P</a:t>
            </a:r>
            <a:r>
              <a:rPr lang="en-US" sz="1800" b="1" dirty="0" smtClean="0"/>
              <a:t>atient’s leave </a:t>
            </a:r>
            <a:r>
              <a:rPr lang="en-US" sz="1800" b="1" dirty="0"/>
              <a:t>without being seen (LWBS</a:t>
            </a:r>
            <a:r>
              <a:rPr lang="en-US" sz="1800" b="1" dirty="0" smtClean="0"/>
              <a:t>)</a:t>
            </a:r>
          </a:p>
          <a:p>
            <a:pPr marL="525463" lvl="2" indent="-342900">
              <a:buSzPct val="80000"/>
              <a:buBlip>
                <a:blip r:embed="rId3"/>
              </a:buBlip>
            </a:pPr>
            <a:r>
              <a:rPr lang="en-US" sz="1400" dirty="0" smtClean="0">
                <a:solidFill>
                  <a:schemeClr val="bg2"/>
                </a:solidFill>
              </a:rPr>
              <a:t>Weiss, S., Ernst, A., </a:t>
            </a:r>
            <a:r>
              <a:rPr lang="en-US" sz="1400" dirty="0" err="1" smtClean="0">
                <a:solidFill>
                  <a:schemeClr val="bg2"/>
                </a:solidFill>
              </a:rPr>
              <a:t>Derlet</a:t>
            </a:r>
            <a:r>
              <a:rPr lang="en-US" sz="1400" dirty="0">
                <a:solidFill>
                  <a:schemeClr val="bg2"/>
                </a:solidFill>
              </a:rPr>
              <a:t>, </a:t>
            </a:r>
            <a:r>
              <a:rPr lang="en-US" sz="1400" dirty="0" smtClean="0">
                <a:solidFill>
                  <a:schemeClr val="bg2"/>
                </a:solidFill>
              </a:rPr>
              <a:t>R., King, R., Bair</a:t>
            </a:r>
            <a:r>
              <a:rPr lang="en-US" sz="1400" dirty="0">
                <a:solidFill>
                  <a:schemeClr val="bg2"/>
                </a:solidFill>
              </a:rPr>
              <a:t>, </a:t>
            </a:r>
            <a:r>
              <a:rPr lang="en-US" sz="1400" dirty="0" smtClean="0">
                <a:solidFill>
                  <a:schemeClr val="bg2"/>
                </a:solidFill>
              </a:rPr>
              <a:t>A., Nick, T. (2005). Relationship between the National ED Overcrowding scale and the number of patients who leave without being seen in an academic ED. </a:t>
            </a:r>
            <a:r>
              <a:rPr lang="en-US" sz="1400" i="1" dirty="0">
                <a:solidFill>
                  <a:schemeClr val="bg2"/>
                </a:solidFill>
              </a:rPr>
              <a:t>The American Journal of Emergency </a:t>
            </a:r>
            <a:r>
              <a:rPr lang="en-US" sz="1400" i="1" dirty="0" smtClean="0">
                <a:solidFill>
                  <a:schemeClr val="bg2"/>
                </a:solidFill>
              </a:rPr>
              <a:t>Medicine</a:t>
            </a:r>
            <a:r>
              <a:rPr lang="en-US" sz="1400" dirty="0" smtClean="0">
                <a:solidFill>
                  <a:schemeClr val="bg2"/>
                </a:solidFill>
              </a:rPr>
              <a:t>, </a:t>
            </a:r>
            <a:r>
              <a:rPr lang="en-US" sz="1400" i="1" dirty="0" smtClean="0">
                <a:solidFill>
                  <a:schemeClr val="bg2"/>
                </a:solidFill>
              </a:rPr>
              <a:t>23</a:t>
            </a:r>
            <a:r>
              <a:rPr lang="en-US" sz="1400" dirty="0" smtClean="0">
                <a:solidFill>
                  <a:schemeClr val="bg2"/>
                </a:solidFill>
              </a:rPr>
              <a:t>(3), 288-294.</a:t>
            </a:r>
            <a:endParaRPr lang="en-US" sz="1400" dirty="0">
              <a:solidFill>
                <a:schemeClr val="bg2"/>
              </a:solidFill>
            </a:endParaRPr>
          </a:p>
          <a:p>
            <a:pPr marL="0" lvl="1" indent="0">
              <a:buSzPct val="80000"/>
              <a:buNone/>
            </a:pPr>
            <a:r>
              <a:rPr lang="en-US" sz="1800" b="1" dirty="0"/>
              <a:t>D</a:t>
            </a:r>
            <a:r>
              <a:rPr lang="en-US" sz="1800" b="1" dirty="0" smtClean="0"/>
              <a:t>elays </a:t>
            </a:r>
            <a:r>
              <a:rPr lang="en-US" sz="1800" b="1" dirty="0"/>
              <a:t>in </a:t>
            </a:r>
            <a:r>
              <a:rPr lang="en-US" sz="1800" b="1" dirty="0" smtClean="0"/>
              <a:t>care</a:t>
            </a:r>
          </a:p>
          <a:p>
            <a:pPr marL="525463" lvl="2" indent="-342900">
              <a:buSzPct val="80000"/>
              <a:buBlip>
                <a:blip r:embed="rId3"/>
              </a:buBlip>
            </a:pPr>
            <a:r>
              <a:rPr lang="en-US" sz="1400" dirty="0" err="1">
                <a:solidFill>
                  <a:schemeClr val="bg2"/>
                </a:solidFill>
              </a:rPr>
              <a:t>Horwitz</a:t>
            </a:r>
            <a:r>
              <a:rPr lang="en-US" sz="1400" dirty="0">
                <a:solidFill>
                  <a:schemeClr val="bg2"/>
                </a:solidFill>
              </a:rPr>
              <a:t>, L.I., Green, J., Bradley, E.H. (2010). US Emergency </a:t>
            </a:r>
            <a:r>
              <a:rPr lang="en-US" sz="1400" dirty="0" smtClean="0">
                <a:solidFill>
                  <a:schemeClr val="bg2"/>
                </a:solidFill>
              </a:rPr>
              <a:t>department performance </a:t>
            </a:r>
            <a:r>
              <a:rPr lang="en-US" sz="1400" dirty="0">
                <a:solidFill>
                  <a:schemeClr val="bg2"/>
                </a:solidFill>
              </a:rPr>
              <a:t>on </a:t>
            </a:r>
            <a:r>
              <a:rPr lang="en-US" sz="1400" dirty="0" smtClean="0">
                <a:solidFill>
                  <a:schemeClr val="bg2"/>
                </a:solidFill>
              </a:rPr>
              <a:t>wait time </a:t>
            </a:r>
            <a:r>
              <a:rPr lang="en-US" sz="1400" dirty="0">
                <a:solidFill>
                  <a:schemeClr val="bg2"/>
                </a:solidFill>
              </a:rPr>
              <a:t>and </a:t>
            </a:r>
            <a:r>
              <a:rPr lang="en-US" sz="1400" dirty="0" smtClean="0">
                <a:solidFill>
                  <a:schemeClr val="bg2"/>
                </a:solidFill>
              </a:rPr>
              <a:t>length of visit</a:t>
            </a:r>
            <a:r>
              <a:rPr lang="en-US" sz="1400" dirty="0">
                <a:solidFill>
                  <a:schemeClr val="bg2"/>
                </a:solidFill>
              </a:rPr>
              <a:t>. </a:t>
            </a:r>
            <a:r>
              <a:rPr lang="en-US" sz="1400" i="1" dirty="0">
                <a:solidFill>
                  <a:schemeClr val="bg2"/>
                </a:solidFill>
              </a:rPr>
              <a:t>Annals of Emergency Medicine, 22</a:t>
            </a:r>
            <a:r>
              <a:rPr lang="en-US" sz="1400" dirty="0">
                <a:solidFill>
                  <a:schemeClr val="bg2"/>
                </a:solidFill>
              </a:rPr>
              <a:t>(2), 133-141.</a:t>
            </a:r>
          </a:p>
          <a:p>
            <a:pPr marL="0" lvl="1" indent="0">
              <a:buSzPct val="80000"/>
              <a:buNone/>
            </a:pPr>
            <a:r>
              <a:rPr lang="en-US" sz="1800" b="1" dirty="0" smtClean="0"/>
              <a:t>Increase in medical errors</a:t>
            </a:r>
          </a:p>
          <a:p>
            <a:pPr marL="525463" lvl="2" indent="-342900">
              <a:buSzPct val="80000"/>
              <a:buBlip>
                <a:blip r:embed="rId3"/>
              </a:buBlip>
            </a:pPr>
            <a:r>
              <a:rPr lang="en-US" sz="1400" dirty="0" err="1">
                <a:solidFill>
                  <a:schemeClr val="bg2"/>
                </a:solidFill>
              </a:rPr>
              <a:t>Kulstad</a:t>
            </a:r>
            <a:r>
              <a:rPr lang="en-US" sz="1400" dirty="0">
                <a:solidFill>
                  <a:schemeClr val="bg2"/>
                </a:solidFill>
              </a:rPr>
              <a:t>, E.B., </a:t>
            </a:r>
            <a:r>
              <a:rPr lang="en-US" sz="1400" dirty="0" err="1">
                <a:solidFill>
                  <a:schemeClr val="bg2"/>
                </a:solidFill>
              </a:rPr>
              <a:t>Sikka</a:t>
            </a:r>
            <a:r>
              <a:rPr lang="en-US" sz="1400" dirty="0">
                <a:solidFill>
                  <a:schemeClr val="bg2"/>
                </a:solidFill>
              </a:rPr>
              <a:t>, R., </a:t>
            </a:r>
            <a:r>
              <a:rPr lang="en-US" sz="1400" dirty="0" err="1">
                <a:solidFill>
                  <a:schemeClr val="bg2"/>
                </a:solidFill>
              </a:rPr>
              <a:t>Sweis</a:t>
            </a:r>
            <a:r>
              <a:rPr lang="en-US" sz="1400" dirty="0">
                <a:solidFill>
                  <a:schemeClr val="bg2"/>
                </a:solidFill>
              </a:rPr>
              <a:t>, R.T., Kelley, K.M., </a:t>
            </a:r>
            <a:r>
              <a:rPr lang="en-US" sz="1400" dirty="0" err="1">
                <a:solidFill>
                  <a:schemeClr val="bg2"/>
                </a:solidFill>
              </a:rPr>
              <a:t>Rzechula</a:t>
            </a:r>
            <a:r>
              <a:rPr lang="en-US" sz="1400" dirty="0">
                <a:solidFill>
                  <a:schemeClr val="bg2"/>
                </a:solidFill>
              </a:rPr>
              <a:t>, K.H. (2010). ED overcrowding is associated with an increased frequency of medication errors. </a:t>
            </a:r>
            <a:r>
              <a:rPr lang="en-US" sz="1400" i="1" dirty="0">
                <a:solidFill>
                  <a:schemeClr val="bg2"/>
                </a:solidFill>
              </a:rPr>
              <a:t>American Journal of Emergency Medicine, 28</a:t>
            </a:r>
            <a:r>
              <a:rPr lang="en-US" sz="1400" dirty="0">
                <a:solidFill>
                  <a:schemeClr val="bg2"/>
                </a:solidFill>
              </a:rPr>
              <a:t>(3), 304-309.</a:t>
            </a:r>
          </a:p>
          <a:p>
            <a:pPr marL="0" lvl="1" indent="0">
              <a:buSzPct val="80000"/>
              <a:buNone/>
            </a:pPr>
            <a:r>
              <a:rPr lang="en-US" sz="1800" b="1" dirty="0" smtClean="0"/>
              <a:t>Increase in overall length of stay</a:t>
            </a:r>
          </a:p>
          <a:p>
            <a:pPr marL="525463" lvl="2" indent="-342900"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/>
                </a:solidFill>
              </a:rPr>
              <a:t>Foley, M., </a:t>
            </a:r>
            <a:r>
              <a:rPr lang="en-US" sz="1400" dirty="0" err="1">
                <a:solidFill>
                  <a:schemeClr val="bg2"/>
                </a:solidFill>
              </a:rPr>
              <a:t>Kifaieh</a:t>
            </a:r>
            <a:r>
              <a:rPr lang="en-US" sz="1400" dirty="0">
                <a:solidFill>
                  <a:schemeClr val="bg2"/>
                </a:solidFill>
              </a:rPr>
              <a:t>, N., Mallon, W. (2011). Financial impact of emergency department crowding. </a:t>
            </a:r>
            <a:r>
              <a:rPr lang="en-US" sz="1400" i="1" dirty="0">
                <a:solidFill>
                  <a:schemeClr val="bg2"/>
                </a:solidFill>
              </a:rPr>
              <a:t>The Western Journal of Emergency Medicine, 12</a:t>
            </a:r>
            <a:r>
              <a:rPr lang="en-US" sz="1400" dirty="0">
                <a:solidFill>
                  <a:schemeClr val="bg2"/>
                </a:solidFill>
              </a:rPr>
              <a:t>(2), 192-197.</a:t>
            </a:r>
          </a:p>
          <a:p>
            <a:pPr marL="0" lvl="1" indent="0">
              <a:buSzPct val="80000"/>
              <a:buNone/>
            </a:pPr>
            <a:r>
              <a:rPr lang="en-US" sz="1800" b="1" dirty="0" smtClean="0"/>
              <a:t>Increase in mortality</a:t>
            </a:r>
          </a:p>
          <a:p>
            <a:pPr marL="525463" lvl="2" indent="-342900"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/>
                </a:solidFill>
              </a:rPr>
              <a:t>Singer, A.J., </a:t>
            </a:r>
            <a:r>
              <a:rPr lang="en-US" sz="1400" dirty="0" err="1" smtClean="0">
                <a:solidFill>
                  <a:schemeClr val="bg2"/>
                </a:solidFill>
              </a:rPr>
              <a:t>Thode</a:t>
            </a:r>
            <a:r>
              <a:rPr lang="en-US" sz="1400" dirty="0" smtClean="0">
                <a:solidFill>
                  <a:schemeClr val="bg2"/>
                </a:solidFill>
              </a:rPr>
              <a:t> Jr</a:t>
            </a:r>
            <a:r>
              <a:rPr lang="en-US" sz="1400" dirty="0">
                <a:solidFill>
                  <a:schemeClr val="bg2"/>
                </a:solidFill>
              </a:rPr>
              <a:t>., H.C., </a:t>
            </a:r>
            <a:r>
              <a:rPr lang="en-US" sz="1400" dirty="0" err="1">
                <a:solidFill>
                  <a:schemeClr val="bg2"/>
                </a:solidFill>
              </a:rPr>
              <a:t>Viccellio</a:t>
            </a:r>
            <a:r>
              <a:rPr lang="en-US" sz="1400" dirty="0">
                <a:solidFill>
                  <a:schemeClr val="bg2"/>
                </a:solidFill>
              </a:rPr>
              <a:t>, P., </a:t>
            </a:r>
            <a:r>
              <a:rPr lang="en-US" sz="1400" dirty="0" smtClean="0">
                <a:solidFill>
                  <a:schemeClr val="bg2"/>
                </a:solidFill>
              </a:rPr>
              <a:t>Pines</a:t>
            </a:r>
            <a:r>
              <a:rPr lang="en-US" sz="1400" dirty="0">
                <a:solidFill>
                  <a:schemeClr val="bg2"/>
                </a:solidFill>
              </a:rPr>
              <a:t>, J.M., (2011). The association between length of emergency department boarding and mortality. Academic Emergency Medicine, 18(12), 1324-1329.</a:t>
            </a:r>
          </a:p>
          <a:p>
            <a:pPr marL="342900" lvl="1" indent="-342900">
              <a:buSzPct val="80000"/>
              <a:buBlip>
                <a:blip r:embed="rId3"/>
              </a:buBlip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Structure: Creation of a communication and decision making hub- Center for patient placement</a:t>
            </a:r>
          </a:p>
          <a:p>
            <a:r>
              <a:rPr lang="en-US" dirty="0" smtClean="0"/>
              <a:t>Process: Data driven process enhancements </a:t>
            </a:r>
          </a:p>
          <a:p>
            <a:pPr lvl="1"/>
            <a:r>
              <a:rPr lang="en-US" dirty="0" smtClean="0"/>
              <a:t>CPP</a:t>
            </a:r>
          </a:p>
          <a:p>
            <a:pPr lvl="1"/>
            <a:r>
              <a:rPr lang="en-US" dirty="0" smtClean="0"/>
              <a:t>ED</a:t>
            </a:r>
          </a:p>
          <a:p>
            <a:pPr marL="0" lvl="1" indent="0">
              <a:buSzPct val="8000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016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44" y="1905000"/>
            <a:ext cx="7616906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work across areas of influence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3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Structure: Center for Patient Placement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702992"/>
              </p:ext>
            </p:extLst>
          </p:nvPr>
        </p:nvGraphicFramePr>
        <p:xfrm>
          <a:off x="0" y="1219200"/>
          <a:ext cx="8686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52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02" y="4572000"/>
            <a:ext cx="8763000" cy="1371600"/>
          </a:xfrm>
        </p:spPr>
        <p:txBody>
          <a:bodyPr/>
          <a:lstStyle/>
          <a:p>
            <a:r>
              <a:rPr lang="en-US" sz="1600" b="1" dirty="0" smtClean="0"/>
              <a:t>Siemens RCO Invision – HIS </a:t>
            </a:r>
          </a:p>
          <a:p>
            <a:r>
              <a:rPr lang="en-US" sz="1600" b="1" dirty="0" smtClean="0"/>
              <a:t>Cerner – </a:t>
            </a:r>
            <a:r>
              <a:rPr lang="en-US" sz="1600" b="1" dirty="0" err="1" smtClean="0"/>
              <a:t>Soarian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Clinicals</a:t>
            </a:r>
            <a:endParaRPr lang="en-US" sz="1600" b="1" dirty="0" smtClean="0"/>
          </a:p>
          <a:p>
            <a:r>
              <a:rPr lang="en-US" sz="1600" b="1" dirty="0" smtClean="0"/>
              <a:t>Medhost – EDIS </a:t>
            </a:r>
          </a:p>
          <a:p>
            <a:r>
              <a:rPr lang="en-US" sz="1600" b="1" dirty="0" err="1" smtClean="0"/>
              <a:t>FacilityFit</a:t>
            </a:r>
            <a:r>
              <a:rPr lang="en-US" sz="1600" b="1" dirty="0" smtClean="0"/>
              <a:t> (Transport and EVS) </a:t>
            </a:r>
            <a:endParaRPr lang="en-US" sz="1600" b="1" dirty="0"/>
          </a:p>
        </p:txBody>
      </p:sp>
      <p:sp>
        <p:nvSpPr>
          <p:cNvPr id="1331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28320CE-B3AF-4A8A-A1C3-96BB732A9147}" type="slidenum">
              <a:rPr lang="en-US" altLang="en-US" smtClean="0">
                <a:solidFill>
                  <a:srgbClr val="4A90CE"/>
                </a:solidFill>
                <a:latin typeface="Cambria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 dirty="0" smtClean="0">
              <a:solidFill>
                <a:srgbClr val="4A90CE"/>
              </a:solidFill>
              <a:latin typeface="Cambria" pitchFamily="18" charset="0"/>
            </a:endParaRPr>
          </a:p>
        </p:txBody>
      </p:sp>
      <p:pic>
        <p:nvPicPr>
          <p:cNvPr id="13315" name="Picture 2" descr="C:\Users\thudson-jinks\AppData\Local\Microsoft\Windows\Temporary Internet Files\Content.Outlook\IBEW6BI0\FullSizeRender 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60383"/>
            <a:ext cx="8894298" cy="305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4191000"/>
            <a:ext cx="2438400" cy="286232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Visibility Tufts MC = RAPID VIEW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R</a:t>
            </a:r>
            <a:r>
              <a:rPr lang="en-US" altLang="en-US" kern="0" dirty="0">
                <a:solidFill>
                  <a:srgbClr val="FFFFFF"/>
                </a:solidFill>
                <a:latin typeface="Arial"/>
              </a:rPr>
              <a:t>oom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A</a:t>
            </a:r>
            <a:r>
              <a:rPr lang="en-US" altLang="en-US" kern="0" dirty="0">
                <a:solidFill>
                  <a:srgbClr val="FFFFFF"/>
                </a:solidFill>
                <a:latin typeface="Arial"/>
              </a:rPr>
              <a:t>nd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P</a:t>
            </a:r>
            <a:r>
              <a:rPr lang="en-US" altLang="en-US" kern="0" dirty="0">
                <a:solidFill>
                  <a:srgbClr val="FFFFFF"/>
                </a:solidFill>
                <a:latin typeface="Arial"/>
              </a:rPr>
              <a:t>atient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I</a:t>
            </a:r>
            <a:r>
              <a:rPr lang="en-US" altLang="en-US" kern="0" dirty="0">
                <a:solidFill>
                  <a:srgbClr val="FFFFFF"/>
                </a:solidFill>
                <a:latin typeface="Arial"/>
              </a:rPr>
              <a:t>nformation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D</a:t>
            </a:r>
            <a:r>
              <a:rPr lang="en-US" altLang="en-US" kern="0" dirty="0">
                <a:solidFill>
                  <a:srgbClr val="FFFFFF"/>
                </a:solidFill>
                <a:latin typeface="Arial"/>
              </a:rPr>
              <a:t>isplay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78302" y="336550"/>
            <a:ext cx="8229600" cy="806450"/>
          </a:xfrm>
        </p:spPr>
        <p:txBody>
          <a:bodyPr/>
          <a:lstStyle/>
          <a:p>
            <a:r>
              <a:rPr lang="en-US" dirty="0" smtClean="0"/>
              <a:t>Systems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9719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93750"/>
            <a:ext cx="8229600" cy="806450"/>
          </a:xfrm>
        </p:spPr>
        <p:txBody>
          <a:bodyPr/>
          <a:lstStyle/>
          <a:p>
            <a:pPr lvl="2"/>
            <a:r>
              <a:rPr lang="en-US" dirty="0" smtClean="0"/>
              <a:t>Process: A Day in The Life of the CPP</a:t>
            </a:r>
            <a:br>
              <a:rPr lang="en-US" dirty="0" smtClean="0"/>
            </a:b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Proactive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Management vs. Reactive Decisions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876800"/>
          </a:xfrm>
        </p:spPr>
        <p:txBody>
          <a:bodyPr/>
          <a:lstStyle/>
          <a:p>
            <a:pPr marL="342900" lvl="1" indent="-342900">
              <a:buSzPct val="80000"/>
              <a:buBlip>
                <a:blip r:embed="rId3"/>
              </a:buBlip>
            </a:pPr>
            <a:r>
              <a:rPr lang="en-US" b="1" dirty="0" smtClean="0"/>
              <a:t>Weekly </a:t>
            </a:r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/>
              <a:t>OR Schedule Forecasting</a:t>
            </a:r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/>
              <a:t>Forecast Staffing</a:t>
            </a:r>
          </a:p>
          <a:p>
            <a:pPr marL="342900" lvl="1" indent="-342900">
              <a:buSzPct val="80000"/>
              <a:buBlip>
                <a:blip r:embed="rId3"/>
              </a:buBlip>
            </a:pPr>
            <a:r>
              <a:rPr lang="en-US" b="1" dirty="0" smtClean="0"/>
              <a:t>Daily </a:t>
            </a:r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/>
              <a:t>Hand-Off with CPP Nurse Supervisor </a:t>
            </a:r>
            <a:r>
              <a:rPr lang="en-US" dirty="0"/>
              <a:t>(</a:t>
            </a:r>
            <a:r>
              <a:rPr lang="en-US" sz="1800" dirty="0"/>
              <a:t>Night to Day Shift</a:t>
            </a:r>
            <a:r>
              <a:rPr lang="en-US" dirty="0"/>
              <a:t>) 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Daily Safety Huddle – Led by CNO, CEO </a:t>
            </a: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Bed Meeting </a:t>
            </a:r>
            <a:endParaRPr lang="en-US" sz="1800" dirty="0"/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 smtClean="0"/>
              <a:t>CAPP Rounds</a:t>
            </a:r>
            <a:r>
              <a:rPr lang="en-US" dirty="0" smtClean="0"/>
              <a:t> </a:t>
            </a:r>
            <a:r>
              <a:rPr lang="en-US" sz="1800" dirty="0" smtClean="0"/>
              <a:t>(</a:t>
            </a:r>
            <a:r>
              <a:rPr lang="en-US" sz="1800" dirty="0"/>
              <a:t>Communication and Patient Planning </a:t>
            </a:r>
            <a:r>
              <a:rPr lang="en-US" sz="1800" dirty="0" smtClean="0"/>
              <a:t>Rounds) </a:t>
            </a:r>
            <a:endParaRPr lang="en-US" dirty="0" smtClean="0"/>
          </a:p>
          <a:p>
            <a:pPr marL="468313" lvl="2" indent="-285750">
              <a:buSzPct val="80000"/>
            </a:pPr>
            <a:r>
              <a:rPr lang="en-US" sz="1600" dirty="0"/>
              <a:t>Expected </a:t>
            </a:r>
            <a:r>
              <a:rPr lang="en-US" sz="1600" dirty="0" smtClean="0"/>
              <a:t>Day </a:t>
            </a:r>
            <a:r>
              <a:rPr lang="en-US" sz="1600" dirty="0"/>
              <a:t>of D</a:t>
            </a:r>
            <a:r>
              <a:rPr lang="en-US" sz="1600" dirty="0" smtClean="0"/>
              <a:t>ischarge</a:t>
            </a:r>
            <a:endParaRPr lang="en-US" sz="1600" dirty="0"/>
          </a:p>
          <a:p>
            <a:pPr marL="468313" lvl="2" indent="-285750">
              <a:buSzPct val="80000"/>
            </a:pPr>
            <a:r>
              <a:rPr lang="en-US" sz="1600" dirty="0"/>
              <a:t>Discharge ‘Appointment’</a:t>
            </a:r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 smtClean="0"/>
              <a:t>End </a:t>
            </a:r>
            <a:r>
              <a:rPr lang="en-US" sz="1800" dirty="0"/>
              <a:t>of D</a:t>
            </a:r>
            <a:r>
              <a:rPr lang="en-US" sz="1800" dirty="0" smtClean="0"/>
              <a:t>ay Huddle (Current State </a:t>
            </a:r>
            <a:r>
              <a:rPr lang="en-US" sz="1800" dirty="0"/>
              <a:t>R</a:t>
            </a:r>
            <a:r>
              <a:rPr lang="en-US" sz="1800" dirty="0" smtClean="0"/>
              <a:t>econciliation for Discharges) </a:t>
            </a:r>
            <a:endParaRPr lang="en-US" sz="1800" dirty="0"/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 smtClean="0"/>
              <a:t>Next Day Preview:</a:t>
            </a:r>
            <a:r>
              <a:rPr lang="en-US" dirty="0" smtClean="0"/>
              <a:t> </a:t>
            </a:r>
            <a:r>
              <a:rPr lang="en-US" sz="1800" dirty="0" smtClean="0"/>
              <a:t>Discharges, OR Volume, Scheduled Admissions, Etc. </a:t>
            </a:r>
          </a:p>
          <a:p>
            <a:pPr marL="285750" lvl="1" indent="-285750">
              <a:buSzPct val="80000"/>
              <a:buFont typeface="Arial" panose="020B0604020202020204" pitchFamily="34" charset="0"/>
              <a:buChar char="•"/>
            </a:pPr>
            <a:r>
              <a:rPr lang="en-US" sz="1800" dirty="0" smtClean="0"/>
              <a:t>Nurse Supervisor Rounding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6450"/>
          </a:xfrm>
        </p:spPr>
        <p:txBody>
          <a:bodyPr/>
          <a:lstStyle/>
          <a:p>
            <a:r>
              <a:rPr lang="en-US" dirty="0" smtClean="0"/>
              <a:t>Process: Emergency Department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6700" y="1447800"/>
            <a:ext cx="8610600" cy="4572000"/>
          </a:xfrm>
        </p:spPr>
        <p:txBody>
          <a:bodyPr/>
          <a:lstStyle/>
          <a:p>
            <a:pPr marL="342900" lvl="1" indent="-342900">
              <a:buSzPct val="80000"/>
              <a:buBlip>
                <a:blip r:embed="rId3"/>
              </a:buBlip>
            </a:pPr>
            <a:r>
              <a:rPr lang="en-US" b="1" dirty="0" smtClean="0"/>
              <a:t>Case Management Role </a:t>
            </a:r>
          </a:p>
          <a:p>
            <a:pPr marL="342900" lvl="1" indent="-342900">
              <a:buSzPct val="80000"/>
              <a:buBlip>
                <a:blip r:embed="rId3"/>
              </a:buBlip>
            </a:pPr>
            <a:r>
              <a:rPr lang="en-US" b="1" dirty="0" smtClean="0"/>
              <a:t>Collaboration with Floors </a:t>
            </a:r>
          </a:p>
          <a:p>
            <a:pPr marL="525463" lvl="2" indent="-342900">
              <a:buSzPct val="80000"/>
            </a:pPr>
            <a:r>
              <a:rPr lang="en-US" dirty="0" smtClean="0"/>
              <a:t>Clinical Leader Forum </a:t>
            </a:r>
          </a:p>
          <a:p>
            <a:pPr marL="525463" lvl="2" indent="-342900">
              <a:buSzPct val="80000"/>
            </a:pPr>
            <a:r>
              <a:rPr lang="en-US" dirty="0" smtClean="0"/>
              <a:t>ED Boarder Committee </a:t>
            </a:r>
          </a:p>
          <a:p>
            <a:pPr marL="342900" lvl="1" indent="-342900">
              <a:buSzPct val="80000"/>
              <a:buBlip>
                <a:blip r:embed="rId3"/>
              </a:buBlip>
            </a:pPr>
            <a:r>
              <a:rPr lang="en-US" b="1" dirty="0" smtClean="0"/>
              <a:t>Daily Processes</a:t>
            </a:r>
          </a:p>
          <a:p>
            <a:pPr marL="525463" lvl="2" indent="-342900">
              <a:buSzPct val="80000"/>
            </a:pPr>
            <a:r>
              <a:rPr lang="en-US" dirty="0" smtClean="0"/>
              <a:t>A.M. Contact CPP for Availability of Med/ Surg Beds &amp; ICU Beds </a:t>
            </a:r>
          </a:p>
          <a:p>
            <a:pPr marL="525463" lvl="2" indent="-342900">
              <a:buSzPct val="80000"/>
            </a:pPr>
            <a:r>
              <a:rPr lang="en-US" dirty="0" smtClean="0"/>
              <a:t>Review of Current ED Volume &amp; Staffing </a:t>
            </a:r>
          </a:p>
          <a:p>
            <a:pPr marL="525463" lvl="2" indent="-342900">
              <a:buSzPct val="80000"/>
            </a:pPr>
            <a:r>
              <a:rPr lang="en-US" dirty="0" smtClean="0"/>
              <a:t>Recommendation for In-House Placement </a:t>
            </a:r>
          </a:p>
          <a:p>
            <a:pPr marL="525463" lvl="2" indent="-342900">
              <a:buSzPct val="80000"/>
            </a:pPr>
            <a:r>
              <a:rPr lang="en-US" dirty="0" smtClean="0"/>
              <a:t>ED Observation Level of Care </a:t>
            </a:r>
          </a:p>
          <a:p>
            <a:pPr marL="342900" lvl="1" indent="-342900">
              <a:buSzPct val="80000"/>
              <a:buBlip>
                <a:blip r:embed="rId3"/>
              </a:buBlip>
            </a:pPr>
            <a:r>
              <a:rPr lang="en-US" b="1" dirty="0" smtClean="0"/>
              <a:t>ED Volume Surge</a:t>
            </a:r>
            <a:endParaRPr lang="en-US" b="1" dirty="0"/>
          </a:p>
          <a:p>
            <a:pPr marL="525463" lvl="2" indent="-342900">
              <a:buSzPct val="80000"/>
            </a:pPr>
            <a:r>
              <a:rPr lang="en-US" dirty="0" smtClean="0"/>
              <a:t>Priority Alert </a:t>
            </a:r>
          </a:p>
          <a:p>
            <a:pPr marL="525463" lvl="2" indent="-342900">
              <a:buSzPct val="80000"/>
            </a:pPr>
            <a:r>
              <a:rPr lang="en-US" dirty="0" smtClean="0"/>
              <a:t>Code Help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3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06450"/>
          </a:xfrm>
        </p:spPr>
        <p:txBody>
          <a:bodyPr/>
          <a:lstStyle/>
          <a:p>
            <a:pPr>
              <a:defRPr/>
            </a:pPr>
            <a:r>
              <a:rPr lang="en-US" altLang="en-US" kern="0" dirty="0" smtClean="0">
                <a:solidFill>
                  <a:srgbClr val="FFFFFF"/>
                </a:solidFill>
                <a:latin typeface="+mj-lt"/>
              </a:rPr>
              <a:t>Role of EVS &amp; Transport – Everyone is on the team</a:t>
            </a:r>
            <a:endParaRPr lang="en-US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600"/>
              </a:spcAft>
              <a:buClr>
                <a:srgbClr val="183A68"/>
              </a:buClr>
              <a:buSzPct val="80000"/>
              <a:buFont typeface="Wingdings 3" pitchFamily="18" charset="2"/>
              <a:buChar char=""/>
              <a:defRPr sz="2400">
                <a:solidFill>
                  <a:srgbClr val="183A68"/>
                </a:solidFill>
                <a:latin typeface="Cambria" pitchFamily="18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183A68"/>
              </a:buClr>
              <a:buFont typeface="Wingdings" pitchFamily="2" charset="2"/>
              <a:buChar char="§"/>
              <a:defRPr sz="2000">
                <a:solidFill>
                  <a:srgbClr val="183A68"/>
                </a:solidFill>
                <a:latin typeface="Cambria" pitchFamily="18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4A90CE"/>
              </a:buClr>
              <a:buSzPct val="75000"/>
              <a:buFont typeface="Courier New" pitchFamily="49" charset="0"/>
              <a:buChar char="o"/>
              <a:defRPr>
                <a:solidFill>
                  <a:schemeClr val="tx2"/>
                </a:solidFill>
                <a:latin typeface="Cambria" pitchFamily="18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183A68"/>
              </a:buClr>
              <a:buFont typeface="Arial" charset="0"/>
              <a:buChar char="•"/>
              <a:defRPr sz="1600">
                <a:solidFill>
                  <a:schemeClr val="bg2"/>
                </a:solidFill>
                <a:latin typeface="Cambria" pitchFamily="18" charset="0"/>
              </a:defRPr>
            </a:lvl4pPr>
            <a:lvl5pPr marL="2057400" indent="-228600" eaLnBrk="0" hangingPunct="0">
              <a:spcAft>
                <a:spcPts val="60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21AF8EAB-887C-444F-91D7-EA47FCD6B221}" type="slidenum">
              <a:rPr lang="en-US" altLang="en-US" sz="1000" smtClean="0">
                <a:solidFill>
                  <a:srgbClr val="4A90CE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13</a:t>
            </a:fld>
            <a:endParaRPr lang="en-US" altLang="en-US" sz="1000" dirty="0" smtClean="0">
              <a:solidFill>
                <a:srgbClr val="4A90CE"/>
              </a:solidFill>
            </a:endParaRPr>
          </a:p>
        </p:txBody>
      </p:sp>
      <p:pic>
        <p:nvPicPr>
          <p:cNvPr id="17412" name="Content Placeholder 4" descr="EV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371600"/>
            <a:ext cx="8382000" cy="4458897"/>
          </a:xfrm>
          <a:noFill/>
        </p:spPr>
      </p:pic>
    </p:spTree>
    <p:extLst>
      <p:ext uri="{BB962C8B-B14F-4D97-AF65-F5344CB8AC3E}">
        <p14:creationId xmlns:p14="http://schemas.microsoft.com/office/powerpoint/2010/main" val="1009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36550"/>
            <a:ext cx="8229600" cy="806450"/>
          </a:xfrm>
        </p:spPr>
        <p:txBody>
          <a:bodyPr/>
          <a:lstStyle/>
          <a:p>
            <a:r>
              <a:rPr lang="en-US" dirty="0" smtClean="0"/>
              <a:t>Reporting – </a:t>
            </a:r>
            <a:r>
              <a:rPr lang="en-US" sz="2800" i="1" dirty="0" smtClean="0"/>
              <a:t>Data Driven Processes </a:t>
            </a:r>
            <a:endParaRPr lang="en-US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0" y="1594277"/>
            <a:ext cx="2743200" cy="4806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Monthly Patient Progression Meeting’s by Product Line; </a:t>
            </a:r>
            <a:r>
              <a:rPr lang="en-US" sz="1100" i="1" dirty="0" smtClean="0"/>
              <a:t>LOS Management </a:t>
            </a:r>
          </a:p>
          <a:p>
            <a:endParaRPr lang="en-US" sz="11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Reporting Available @ Facility, Product/ Service Line, Unit, &amp; Patient Level </a:t>
            </a:r>
          </a:p>
          <a:p>
            <a:endParaRPr lang="en-US" sz="11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Key Capacity Statistics </a:t>
            </a:r>
          </a:p>
          <a:p>
            <a:pPr lvl="1"/>
            <a:endParaRPr lang="en-US" sz="11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Key Performance Indicators </a:t>
            </a:r>
          </a:p>
          <a:p>
            <a:pPr lvl="1"/>
            <a:endParaRPr lang="en-US" sz="11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Care Progression Events</a:t>
            </a:r>
          </a:p>
          <a:p>
            <a:pPr lvl="1"/>
            <a:r>
              <a:rPr lang="en-US" sz="11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Patient Placement Performance – Bed Request Process </a:t>
            </a:r>
          </a:p>
          <a:p>
            <a:pPr lvl="1"/>
            <a:endParaRPr lang="en-US" sz="11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Discharge Planning &amp; Utilization Review Metrics</a:t>
            </a:r>
          </a:p>
          <a:p>
            <a:pPr lvl="1"/>
            <a:r>
              <a:rPr lang="en-US" sz="11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Resource Management – Bed Turnaround (EVS)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1476143"/>
            <a:ext cx="5735637" cy="378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43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Enhanced Operations while increasing volume</a:t>
            </a:r>
          </a:p>
          <a:p>
            <a:pPr lvl="1"/>
            <a:r>
              <a:rPr lang="en-US" dirty="0" smtClean="0"/>
              <a:t>ED Boarder Time reduced from &gt; 200 </a:t>
            </a:r>
            <a:r>
              <a:rPr lang="en-US" dirty="0" err="1" smtClean="0"/>
              <a:t>mins</a:t>
            </a:r>
            <a:r>
              <a:rPr lang="en-US" dirty="0" smtClean="0"/>
              <a:t> to ~ 120mins</a:t>
            </a:r>
          </a:p>
          <a:p>
            <a:pPr lvl="1"/>
            <a:r>
              <a:rPr lang="en-US" dirty="0" smtClean="0"/>
              <a:t>Door to provider time reduced by 21% (34 </a:t>
            </a:r>
            <a:r>
              <a:rPr lang="en-US" dirty="0" err="1" smtClean="0"/>
              <a:t>mins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LWBS reduced by ~ 20% to &lt; 2% (~ 1.7)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Near elimination of Code Help (1-2/year)</a:t>
            </a:r>
          </a:p>
          <a:p>
            <a:r>
              <a:rPr lang="en-US" dirty="0" smtClean="0"/>
              <a:t>Enhanced communication</a:t>
            </a:r>
          </a:p>
          <a:p>
            <a:r>
              <a:rPr lang="en-US" dirty="0" smtClean="0"/>
              <a:t>Near elimination of OR Holds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8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Department Visits and Admits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165839"/>
              </p:ext>
            </p:extLst>
          </p:nvPr>
        </p:nvGraphicFramePr>
        <p:xfrm>
          <a:off x="457200" y="1470025"/>
          <a:ext cx="8229600" cy="415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434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0" dirty="0" smtClean="0"/>
              <a:t>ED Boarder </a:t>
            </a:r>
            <a:r>
              <a:rPr lang="en-US" altLang="en-US" sz="2800" dirty="0" smtClean="0"/>
              <a:t>Time</a:t>
            </a:r>
            <a:r>
              <a:rPr lang="en-US" altLang="en-US" sz="2800" b="0" dirty="0" smtClean="0"/>
              <a:t> Relative to ADC 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281114"/>
              </p:ext>
            </p:extLst>
          </p:nvPr>
        </p:nvGraphicFramePr>
        <p:xfrm>
          <a:off x="1" y="1295400"/>
          <a:ext cx="9144000" cy="4433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800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ED: LWBS Average per Month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645504"/>
              </p:ext>
            </p:extLst>
          </p:nvPr>
        </p:nvGraphicFramePr>
        <p:xfrm>
          <a:off x="990600" y="1524000"/>
          <a:ext cx="6705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6473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8229600" cy="488950"/>
          </a:xfrm>
        </p:spPr>
        <p:txBody>
          <a:bodyPr/>
          <a:lstStyle/>
          <a:p>
            <a:r>
              <a:rPr lang="en-US" altLang="en-US" sz="2000" b="0" dirty="0" smtClean="0"/>
              <a:t>Overall LOS Index Trend – </a:t>
            </a:r>
            <a:r>
              <a:rPr lang="en-US" altLang="en-US" sz="2000" b="0" dirty="0" err="1" smtClean="0"/>
              <a:t>TuftsMC</a:t>
            </a:r>
            <a:r>
              <a:rPr lang="en-US" altLang="en-US" sz="2000" b="0" dirty="0" smtClean="0"/>
              <a:t> Overall</a:t>
            </a:r>
            <a:endParaRPr lang="en-US" altLang="en-US" sz="2800" b="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2000" y="1295400"/>
            <a:ext cx="1627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</a:rPr>
              <a:t>LOS Index ( &lt; 1 is Better)</a:t>
            </a:r>
            <a:endParaRPr lang="en-US" sz="1000" dirty="0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1541621"/>
            <a:ext cx="9813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u="sng" dirty="0" smtClean="0"/>
              <a:t>With Outliers</a:t>
            </a:r>
            <a:endParaRPr lang="en-US" sz="10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154162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b="1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541621"/>
            <a:ext cx="8632825" cy="4257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243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Commitment to Patient Safety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huddle </a:t>
            </a:r>
            <a:r>
              <a:rPr lang="en-US" dirty="0"/>
              <a:t>f</a:t>
            </a:r>
            <a:r>
              <a:rPr lang="en-US" dirty="0" smtClean="0"/>
              <a:t>ocus</a:t>
            </a:r>
          </a:p>
          <a:p>
            <a:r>
              <a:rPr lang="en-US" dirty="0" smtClean="0"/>
              <a:t>Review of ED safety event reports</a:t>
            </a:r>
          </a:p>
          <a:p>
            <a:r>
              <a:rPr lang="en-US" dirty="0" smtClean="0"/>
              <a:t>ED-Floor handoff process </a:t>
            </a:r>
          </a:p>
          <a:p>
            <a:r>
              <a:rPr lang="en-US" dirty="0" smtClean="0"/>
              <a:t>Infection prevention and isolation precaution reports</a:t>
            </a:r>
          </a:p>
          <a:p>
            <a:r>
              <a:rPr lang="en-US" dirty="0" smtClean="0"/>
              <a:t>Case management involvement on outside hospital transfers when clinically indicated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TMC Theme">
      <a:dk1>
        <a:sysClr val="windowText" lastClr="000000"/>
      </a:dk1>
      <a:lt1>
        <a:sysClr val="window" lastClr="FFFFFF"/>
      </a:lt1>
      <a:dk2>
        <a:srgbClr val="4A90CE"/>
      </a:dk2>
      <a:lt2>
        <a:srgbClr val="183A68"/>
      </a:lt2>
      <a:accent1>
        <a:srgbClr val="FFFFFF"/>
      </a:accent1>
      <a:accent2>
        <a:srgbClr val="808080"/>
      </a:accent2>
      <a:accent3>
        <a:srgbClr val="2B446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MC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X:Templates:My Templates:TMC_d1.pot</Template>
  <TotalTime>0</TotalTime>
  <Words>886</Words>
  <Application>Microsoft Office PowerPoint</Application>
  <PresentationFormat>On-screen Show (4:3)</PresentationFormat>
  <Paragraphs>163</Paragraphs>
  <Slides>20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Theme1</vt:lpstr>
      <vt:lpstr>Center for Patient Placement Improving Safety through Excellence in Patient Access</vt:lpstr>
      <vt:lpstr>Regulatory Requirements</vt:lpstr>
      <vt:lpstr>Portals of Entry</vt:lpstr>
      <vt:lpstr>Challenges</vt:lpstr>
      <vt:lpstr>PowerPoint Presentation</vt:lpstr>
      <vt:lpstr>Consequences of ED Boarding</vt:lpstr>
      <vt:lpstr>Interventions</vt:lpstr>
      <vt:lpstr>Team work across areas of influence</vt:lpstr>
      <vt:lpstr>Structure: Center for Patient Placement</vt:lpstr>
      <vt:lpstr>Systems</vt:lpstr>
      <vt:lpstr>Process: A Day in The Life of the CPP Proactive Management vs. Reactive Decisions   </vt:lpstr>
      <vt:lpstr>Process: Emergency Department</vt:lpstr>
      <vt:lpstr>Role of EVS &amp; Transport – Everyone is on the team</vt:lpstr>
      <vt:lpstr>Reporting – Data Driven Processes </vt:lpstr>
      <vt:lpstr>Results</vt:lpstr>
      <vt:lpstr>Emergency Department Visits and Admits</vt:lpstr>
      <vt:lpstr>ED Boarder Time Relative to ADC </vt:lpstr>
      <vt:lpstr>ED: LWBS Average per Month</vt:lpstr>
      <vt:lpstr>Overall LOS Index Trend – TuftsMC Overall</vt:lpstr>
      <vt:lpstr>Commitment to Patient Safety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2018-05-08T17:28:58Z</dcterms:created>
  <dcterms:modified xsi:type="dcterms:W3CDTF">2018-05-08T17:29:01Z</dcterms:modified>
</cp:coreProperties>
</file>